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2" r:id="rId1"/>
  </p:sldMasterIdLst>
  <p:notesMasterIdLst>
    <p:notesMasterId r:id="rId24"/>
  </p:notesMasterIdLst>
  <p:handoutMasterIdLst>
    <p:handoutMasterId r:id="rId25"/>
  </p:handoutMasterIdLst>
  <p:sldIdLst>
    <p:sldId id="281" r:id="rId2"/>
    <p:sldId id="280" r:id="rId3"/>
    <p:sldId id="258" r:id="rId4"/>
    <p:sldId id="259" r:id="rId5"/>
    <p:sldId id="285" r:id="rId6"/>
    <p:sldId id="261" r:id="rId7"/>
    <p:sldId id="262" r:id="rId8"/>
    <p:sldId id="263" r:id="rId9"/>
    <p:sldId id="264" r:id="rId10"/>
    <p:sldId id="266" r:id="rId11"/>
    <p:sldId id="269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82" r:id="rId20"/>
    <p:sldId id="283" r:id="rId21"/>
    <p:sldId id="284" r:id="rId22"/>
    <p:sldId id="28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67" autoAdjust="0"/>
    <p:restoredTop sz="94660"/>
  </p:normalViewPr>
  <p:slideViewPr>
    <p:cSldViewPr>
      <p:cViewPr>
        <p:scale>
          <a:sx n="100" d="100"/>
          <a:sy n="100" d="100"/>
        </p:scale>
        <p:origin x="-32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BB0A59-71B9-4FA2-B417-4FB95741F54B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338475-3D46-429D-A020-D4C72AF19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43039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1ECB08-48D1-42DC-8A76-42C8F2A7281F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10658F-DF03-4E03-B413-556CAF6A75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7015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96" name="Shape 2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03" name="Shape 3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09" name="Shape 3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15" name="Shape 3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22" name="Shape 3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0146" y="3486150"/>
            <a:ext cx="3429030" cy="160972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1381126" y="590550"/>
            <a:ext cx="6772274" cy="2828925"/>
          </a:xfrm>
        </p:spPr>
        <p:txBody>
          <a:bodyPr anchor="ctr">
            <a:normAutofit/>
          </a:bodyPr>
          <a:lstStyle>
            <a:lvl1pPr marL="0" indent="0">
              <a:buNone/>
              <a:tabLst/>
              <a:defRPr sz="28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90496254"/>
      </p:ext>
    </p:extLst>
  </p:cSld>
  <p:clrMapOvr>
    <a:masterClrMapping/>
  </p:clrMapOvr>
  <p:transition>
    <p:dissolve/>
  </p:transition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8F55436-E678-4AA9-95C8-36F0AF2810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529347"/>
      </p:ext>
    </p:extLst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038225"/>
            <a:ext cx="6019800" cy="50879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8F55436-E678-4AA9-95C8-36F0AF2810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958518"/>
      </p:ext>
    </p:extLst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55436-E678-4AA9-95C8-36F0AF2810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7876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3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38965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8F55436-E678-4AA9-95C8-36F0AF2810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073043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057275"/>
            <a:ext cx="7772400" cy="334962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8F55436-E678-4AA9-95C8-36F0AF2810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384940"/>
      </p:ext>
    </p:extLst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lang="ru-RU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ru-RU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ru-RU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ru-RU" sz="14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ru-RU" sz="14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8F55436-E678-4AA9-95C8-36F0AF2810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242134"/>
      </p:ext>
    </p:extLst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8F55436-E678-4AA9-95C8-36F0AF2810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866265"/>
      </p:ext>
    </p:extLst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8F55436-E678-4AA9-95C8-36F0AF2810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562086"/>
      </p:ext>
    </p:extLst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8F55436-E678-4AA9-95C8-36F0AF2810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349672"/>
      </p:ext>
    </p:extLst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96533"/>
            <a:ext cx="3008313" cy="101959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990600"/>
            <a:ext cx="5111750" cy="5135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010191"/>
            <a:ext cx="3008313" cy="411597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8F55436-E678-4AA9-95C8-36F0AF2810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999891"/>
      </p:ext>
    </p:extLst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800600"/>
            <a:ext cx="8610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33375" y="612775"/>
            <a:ext cx="855345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800" y="5367338"/>
            <a:ext cx="8610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8F55436-E678-4AA9-95C8-36F0AF2810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642123"/>
      </p:ext>
    </p:extLst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8458200" cy="887412"/>
          </a:xfrm>
          <a:prstGeom prst="rect">
            <a:avLst/>
          </a:prstGeom>
          <a:effectLst>
            <a:outerShdw blurRad="25400" dist="25400" dir="2400000" algn="ctr" rotWithShape="0">
              <a:schemeClr val="tx1">
                <a:lumMod val="65000"/>
                <a:lumOff val="35000"/>
                <a:alpha val="71000"/>
              </a:scheme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076325"/>
            <a:ext cx="8458200" cy="504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43938" y="6446838"/>
            <a:ext cx="4619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b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8F55436-E678-4AA9-95C8-36F0AF2810A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3" r:id="rId1"/>
    <p:sldLayoutId id="2147484014" r:id="rId2"/>
    <p:sldLayoutId id="2147484015" r:id="rId3"/>
    <p:sldLayoutId id="2147484016" r:id="rId4"/>
    <p:sldLayoutId id="2147484017" r:id="rId5"/>
    <p:sldLayoutId id="2147484018" r:id="rId6"/>
    <p:sldLayoutId id="2147484019" r:id="rId7"/>
    <p:sldLayoutId id="2147484020" r:id="rId8"/>
    <p:sldLayoutId id="2147484021" r:id="rId9"/>
    <p:sldLayoutId id="2147484022" r:id="rId10"/>
    <p:sldLayoutId id="2147484023" r:id="rId11"/>
    <p:sldLayoutId id="2147484024" r:id="rId12"/>
    <p:sldLayoutId id="2147484025" r:id="rId13"/>
  </p:sldLayoutIdLst>
  <p:transition>
    <p:dissolve/>
  </p:transition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rgbClr val="DD7E0E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9pPr>
    </p:titleStyle>
    <p:bodyStyle>
      <a:lvl1pPr marL="179388" indent="-179388" algn="l" rtl="0" eaLnBrk="1" fontAlgn="base" hangingPunct="1">
        <a:spcBef>
          <a:spcPct val="20000"/>
        </a:spcBef>
        <a:spcAft>
          <a:spcPct val="0"/>
        </a:spcAft>
        <a:buClr>
          <a:srgbClr val="DD7E0E"/>
        </a:buClr>
        <a:buSzPct val="80000"/>
        <a:buFont typeface="Wingdings" pitchFamily="2" charset="2"/>
        <a:buChar char="§"/>
        <a:tabLst>
          <a:tab pos="179388" algn="l"/>
        </a:tabLst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38163" indent="-273050" algn="l" rtl="0" eaLnBrk="1" fontAlgn="base" hangingPunct="1">
        <a:spcBef>
          <a:spcPct val="20000"/>
        </a:spcBef>
        <a:spcAft>
          <a:spcPct val="0"/>
        </a:spcAft>
        <a:buClr>
          <a:srgbClr val="DD7E0E"/>
        </a:buClr>
        <a:buFont typeface="Arial" charset="0"/>
        <a:buChar char="–"/>
        <a:defRPr sz="2800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717550" indent="-179388" algn="l" rtl="0" eaLnBrk="1" fontAlgn="base" hangingPunct="1">
        <a:spcBef>
          <a:spcPct val="20000"/>
        </a:spcBef>
        <a:spcAft>
          <a:spcPct val="0"/>
        </a:spcAft>
        <a:buClr>
          <a:srgbClr val="DD7E0E"/>
        </a:buClr>
        <a:buFont typeface="Arial" charset="0"/>
        <a:buChar char="•"/>
        <a:defRPr sz="1600"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3pPr>
      <a:lvl4pPr marL="896938" indent="-17938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4pPr>
      <a:lvl5pPr marL="1076325" indent="-2730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1475656" y="2852937"/>
            <a:ext cx="7056784" cy="1944215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ru" sz="24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" sz="24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" sz="24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" sz="24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" sz="24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" sz="24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" sz="24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" sz="24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" sz="24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" sz="24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" sz="24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Мутханна Аммар</a:t>
            </a:r>
            <a:br>
              <a:rPr lang="ru" sz="24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2400" b="1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 rtl="0">
              <a:spcBef>
                <a:spcPts val="0"/>
              </a:spcBef>
              <a:buNone/>
            </a:pPr>
            <a:r>
              <a:rPr lang="ru-RU" sz="2000" b="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</a:t>
            </a:r>
            <a:r>
              <a:rPr lang="ru" sz="2000" b="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.т.н.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r>
              <a:rPr lang="ru" sz="2000" b="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</a:t>
            </a:r>
            <a:r>
              <a:rPr lang="ru" sz="2000" b="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ссистент кафедры </a:t>
            </a:r>
            <a:r>
              <a:rPr lang="ru" sz="2000" b="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СС и </a:t>
            </a:r>
            <a:r>
              <a:rPr lang="ru" sz="2000" b="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ПД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2000" b="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Санкт-Петербургский </a:t>
            </a:r>
            <a:r>
              <a:rPr lang="ru" sz="2000" b="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государственный университет телекоммуникаций им. проф. </a:t>
            </a:r>
            <a:r>
              <a:rPr lang="ru" sz="2000" b="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М.А.Бонч-Бруевича</a:t>
            </a:r>
            <a:endParaRPr lang="ru" sz="2000" b="0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" name="Shape 24"/>
          <p:cNvSpPr txBox="1">
            <a:spLocks noGrp="1"/>
          </p:cNvSpPr>
          <p:nvPr>
            <p:ph type="subTitle" idx="1"/>
          </p:nvPr>
        </p:nvSpPr>
        <p:spPr>
          <a:xfrm>
            <a:off x="899592" y="1412775"/>
            <a:ext cx="7772400" cy="108012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ru-RU" sz="3200" b="1" dirty="0">
                <a:solidFill>
                  <a:srgbClr val="DD7E0E"/>
                </a:solidFill>
                <a:latin typeface="Times New Roman"/>
                <a:ea typeface="Times New Roman"/>
                <a:cs typeface="Times New Roman"/>
                <a:sym typeface="Calibri"/>
              </a:rPr>
              <a:t>Основы с</a:t>
            </a:r>
            <a:r>
              <a:rPr lang="en-US" sz="3200" b="1" dirty="0" err="1">
                <a:solidFill>
                  <a:srgbClr val="DD7E0E"/>
                </a:solidFill>
                <a:latin typeface="Times New Roman"/>
                <a:ea typeface="Times New Roman"/>
                <a:cs typeface="Times New Roman"/>
                <a:sym typeface="Calibri"/>
              </a:rPr>
              <a:t>амоорганизующи</a:t>
            </a:r>
            <a:r>
              <a:rPr lang="ru-RU" sz="3200" b="1" dirty="0">
                <a:solidFill>
                  <a:srgbClr val="DD7E0E"/>
                </a:solidFill>
                <a:latin typeface="Times New Roman"/>
                <a:ea typeface="Times New Roman"/>
                <a:cs typeface="Times New Roman"/>
                <a:sym typeface="Calibri"/>
              </a:rPr>
              <a:t>х</a:t>
            </a:r>
            <a:r>
              <a:rPr lang="en-US" sz="3200" b="1" dirty="0" err="1">
                <a:solidFill>
                  <a:srgbClr val="DD7E0E"/>
                </a:solidFill>
                <a:latin typeface="Times New Roman"/>
                <a:ea typeface="Times New Roman"/>
                <a:cs typeface="Times New Roman"/>
                <a:sym typeface="Calibri"/>
              </a:rPr>
              <a:t>ся</a:t>
            </a:r>
            <a:r>
              <a:rPr lang="en-US" sz="3200" b="1" dirty="0">
                <a:solidFill>
                  <a:srgbClr val="DD7E0E"/>
                </a:solidFill>
                <a:latin typeface="Times New Roman"/>
                <a:ea typeface="Times New Roman"/>
                <a:cs typeface="Times New Roman"/>
                <a:sym typeface="Calibri"/>
              </a:rPr>
              <a:t> </a:t>
            </a:r>
            <a:r>
              <a:rPr lang="en-US" sz="3200" b="1" dirty="0" err="1">
                <a:solidFill>
                  <a:srgbClr val="DD7E0E"/>
                </a:solidFill>
                <a:latin typeface="Times New Roman"/>
                <a:ea typeface="Times New Roman"/>
                <a:cs typeface="Times New Roman"/>
                <a:sym typeface="Calibri"/>
              </a:rPr>
              <a:t>сет</a:t>
            </a:r>
            <a:r>
              <a:rPr lang="ru-RU" sz="3200" b="1" dirty="0">
                <a:solidFill>
                  <a:srgbClr val="DD7E0E"/>
                </a:solidFill>
                <a:latin typeface="Times New Roman"/>
                <a:ea typeface="Times New Roman"/>
                <a:cs typeface="Times New Roman"/>
                <a:sym typeface="Calibri"/>
              </a:rPr>
              <a:t>ей</a:t>
            </a:r>
            <a:endParaRPr lang="ru" sz="3200" b="1" dirty="0">
              <a:solidFill>
                <a:srgbClr val="DD7E0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8284582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0" y="274637"/>
            <a:ext cx="9144000" cy="92211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lang="en-US" sz="2800" b="1" i="0" u="none" strike="noStrike" cap="none" baseline="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Беспроводные</a:t>
            </a:r>
            <a:r>
              <a:rPr lang="en-US" sz="2800" b="1" i="0" u="none" strike="noStrike" cap="none" baseline="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</a:t>
            </a:r>
            <a:r>
              <a:rPr lang="en-US" sz="2800" b="1" i="0" u="none" strike="noStrike" cap="none" baseline="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сенсорные</a:t>
            </a:r>
            <a:r>
              <a:rPr lang="en-US" sz="2800" b="1" i="0" u="none" strike="noStrike" cap="none" baseline="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</a:t>
            </a:r>
            <a:r>
              <a:rPr lang="en-US" sz="2800" b="1" i="0" u="none" strike="noStrike" cap="none" baseline="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узлы</a:t>
            </a:r>
            <a:r>
              <a:rPr lang="en-US" sz="2800" b="1" i="0" u="none" strike="noStrike" cap="none" baseline="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</a:t>
            </a:r>
            <a:r>
              <a:rPr lang="en-US" sz="2800" b="1" i="0" u="none" strike="noStrike" cap="none" baseline="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для</a:t>
            </a:r>
            <a:r>
              <a:rPr lang="en-US" sz="2800" b="1" i="0" u="none" strike="noStrike" cap="none" baseline="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</a:t>
            </a:r>
            <a:r>
              <a:rPr lang="en-US" sz="2800" b="1" i="0" u="none" strike="noStrike" cap="none" baseline="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HANET</a:t>
            </a:r>
            <a:endParaRPr lang="en-US" sz="2800" b="1" i="0" u="none" strike="noStrike" cap="none" baseline="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Verdana"/>
              <a:cs typeface="Times New Roman" panose="02020603050405020304" pitchFamily="18" charset="0"/>
              <a:sym typeface="Verdana"/>
            </a:endParaRPr>
          </a:p>
        </p:txBody>
      </p:sp>
      <p:sp>
        <p:nvSpPr>
          <p:cNvPr id="153" name="Shape 153"/>
          <p:cNvSpPr txBox="1">
            <a:spLocks noGrp="1"/>
          </p:cNvSpPr>
          <p:nvPr>
            <p:ph idx="1"/>
          </p:nvPr>
        </p:nvSpPr>
        <p:spPr>
          <a:xfrm>
            <a:off x="179386" y="1484312"/>
            <a:ext cx="8209038" cy="44973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2">
              <a:lnSpc>
                <a:spcPct val="90000"/>
              </a:lnSpc>
              <a:spcBef>
                <a:spcPts val="0"/>
              </a:spcBef>
              <a:buClr>
                <a:srgbClr val="5B3411"/>
              </a:buClr>
              <a:buSzPct val="100000"/>
            </a:pPr>
            <a:r>
              <a:rPr lang="en-US" b="0" i="0" u="none" strike="noStrike" cap="none" baseline="0" dirty="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Освещенность</a:t>
            </a:r>
            <a:endParaRPr lang="en-US" b="0" i="0" u="none" strike="noStrike" cap="none" baseline="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lvl="2">
              <a:lnSpc>
                <a:spcPct val="90000"/>
              </a:lnSpc>
              <a:spcBef>
                <a:spcPts val="480"/>
              </a:spcBef>
              <a:buClr>
                <a:srgbClr val="5B3411"/>
              </a:buClr>
              <a:buSzPct val="100000"/>
            </a:pPr>
            <a:r>
              <a:rPr lang="en-US" b="0" i="0" u="none" strike="noStrike" cap="none" baseline="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Температура</a:t>
            </a:r>
            <a:r>
              <a:rPr lang="en-US" b="0" i="0" u="none" strike="noStrike" cap="none" baseline="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, </a:t>
            </a:r>
            <a:r>
              <a:rPr lang="en-US" b="0" i="0" u="none" strike="noStrike" cap="none" baseline="0" dirty="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влажность</a:t>
            </a:r>
            <a:endParaRPr lang="en-US" b="0" i="0" u="none" strike="noStrike" cap="none" baseline="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lvl="2">
              <a:lnSpc>
                <a:spcPct val="90000"/>
              </a:lnSpc>
              <a:spcBef>
                <a:spcPts val="480"/>
              </a:spcBef>
              <a:buClr>
                <a:srgbClr val="5B3411"/>
              </a:buClr>
              <a:buSzPct val="100000"/>
            </a:pPr>
            <a:r>
              <a:rPr lang="ru-RU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Акустика</a:t>
            </a:r>
            <a:endParaRPr lang="en-US" b="0" i="0" u="none" strike="noStrike" cap="none" baseline="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lvl="2">
              <a:lnSpc>
                <a:spcPct val="90000"/>
              </a:lnSpc>
              <a:spcBef>
                <a:spcPts val="480"/>
              </a:spcBef>
              <a:buClr>
                <a:srgbClr val="5B3411"/>
              </a:buClr>
              <a:buSzPct val="100000"/>
            </a:pPr>
            <a:r>
              <a:rPr lang="en-US" b="0" i="0" u="none" strike="noStrike" cap="none" baseline="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Магнитное</a:t>
            </a:r>
            <a:r>
              <a:rPr lang="en-US" b="0" i="0" u="none" strike="noStrike" cap="none" baseline="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b="0" i="0" u="none" strike="noStrike" cap="none" baseline="0" dirty="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поле</a:t>
            </a:r>
            <a:endParaRPr lang="en-US" b="0" i="0" u="none" strike="noStrike" cap="none" baseline="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lvl="2">
              <a:lnSpc>
                <a:spcPct val="90000"/>
              </a:lnSpc>
              <a:spcBef>
                <a:spcPts val="480"/>
              </a:spcBef>
              <a:buClr>
                <a:srgbClr val="5B3411"/>
              </a:buClr>
              <a:buSzPct val="100000"/>
            </a:pPr>
            <a:r>
              <a:rPr lang="en-US" b="0" i="0" u="none" strike="noStrike" cap="none" baseline="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Барометрическое</a:t>
            </a:r>
            <a:r>
              <a:rPr lang="en-US" b="0" i="0" u="none" strike="noStrike" cap="none" baseline="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b="0" i="0" u="none" strike="noStrike" cap="none" baseline="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давление</a:t>
            </a:r>
            <a:endParaRPr lang="en-US" b="0" i="0" u="none" strike="noStrike" cap="none" baseline="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lvl="2">
              <a:lnSpc>
                <a:spcPct val="90000"/>
              </a:lnSpc>
              <a:spcBef>
                <a:spcPts val="480"/>
              </a:spcBef>
              <a:buClr>
                <a:srgbClr val="5B3411"/>
              </a:buClr>
              <a:buSzPct val="100000"/>
            </a:pPr>
            <a:r>
              <a:rPr lang="en-US" b="0" i="0" u="none" strike="noStrike" cap="none" baseline="0" dirty="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Микрофон</a:t>
            </a:r>
            <a:endParaRPr lang="en-US" b="0" i="0" u="none" strike="noStrike" cap="none" baseline="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lvl="2">
              <a:lnSpc>
                <a:spcPct val="90000"/>
              </a:lnSpc>
              <a:spcBef>
                <a:spcPts val="480"/>
              </a:spcBef>
              <a:buClr>
                <a:srgbClr val="5B3411"/>
              </a:buClr>
              <a:buSzPct val="100000"/>
            </a:pPr>
            <a:r>
              <a:rPr lang="en-US" b="0" i="0" u="none" strike="noStrike" cap="none" baseline="0" dirty="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Фоторезисторы</a:t>
            </a:r>
            <a:r>
              <a:rPr lang="en-US" b="0" i="0" u="none" strike="noStrike" cap="none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endParaRPr lang="en-US" b="0" i="0" u="none" strike="noStrike" cap="none" baseline="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609600" marR="0" lvl="0" indent="-609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5B341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	</a:t>
            </a:r>
            <a:endParaRPr lang="en-US" sz="2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609600" marR="0" lvl="0" indent="-609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5B341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        </a:t>
            </a:r>
            <a:r>
              <a:rPr lang="en-US" sz="2400" b="0" i="0" u="none" strike="noStrike" cap="none" baseline="0" dirty="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По</a:t>
            </a:r>
            <a:r>
              <a:rPr lang="en-US" sz="2400" b="0" i="0" u="none" strike="noStrike" cap="none" baseline="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b="0" i="0" u="none" strike="noStrike" cap="none" baseline="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оценкам</a:t>
            </a:r>
            <a:r>
              <a:rPr lang="en-US" sz="2400" b="0" i="0" u="none" strike="noStrike" cap="none" baseline="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b="0" i="0" u="none" strike="noStrike" cap="none" baseline="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из</a:t>
            </a:r>
            <a:r>
              <a:rPr lang="en-US" sz="2400" b="0" i="0" u="none" strike="noStrike" cap="none" baseline="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b="0" i="0" u="none" strike="noStrike" cap="none" baseline="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известных</a:t>
            </a:r>
            <a:r>
              <a:rPr lang="en-US" sz="2400" b="0" i="0" u="none" strike="noStrike" cap="none" baseline="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b="0" i="0" u="none" strike="noStrike" cap="none" baseline="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проектов</a:t>
            </a:r>
            <a:r>
              <a:rPr lang="en-US" sz="2400" b="0" i="0" u="none" strike="noStrike" cap="none" baseline="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b="0" i="0" u="none" strike="noStrike" cap="none" baseline="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за</a:t>
            </a:r>
            <a:r>
              <a:rPr lang="en-US" sz="2400" b="0" i="0" u="none" strike="noStrike" cap="none" baseline="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b="0" i="0" u="none" strike="noStrike" cap="none" baseline="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рубежом</a:t>
            </a:r>
            <a:r>
              <a:rPr lang="en-US" sz="2400" b="0" i="0" u="none" strike="noStrike" cap="none" baseline="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b="0" i="0" u="none" strike="noStrike" cap="none" baseline="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для</a:t>
            </a:r>
            <a:r>
              <a:rPr lang="en-US" sz="2400" b="0" i="0" u="none" strike="noStrike" cap="none" baseline="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b="0" i="0" u="none" strike="noStrike" cap="none" baseline="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современного</a:t>
            </a:r>
            <a:r>
              <a:rPr lang="en-US" sz="2400" b="0" i="0" u="none" strike="noStrike" cap="none" baseline="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b="0" i="0" u="none" strike="noStrike" cap="none" baseline="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жилища</a:t>
            </a:r>
            <a:r>
              <a:rPr lang="en-US" sz="2400" b="0" i="0" u="none" strike="noStrike" cap="none" baseline="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b="0" i="0" u="none" strike="noStrike" cap="none" baseline="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человека</a:t>
            </a:r>
            <a:r>
              <a:rPr lang="en-US" sz="2400" b="0" i="0" u="none" strike="noStrike" cap="none" baseline="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b="0" i="0" u="none" strike="noStrike" cap="none" baseline="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необходимо</a:t>
            </a:r>
            <a:r>
              <a:rPr lang="en-US" sz="2400" b="0" i="0" u="none" strike="noStrike" cap="none" baseline="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b="0" i="0" u="none" strike="noStrike" cap="none" baseline="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от</a:t>
            </a:r>
            <a:r>
              <a:rPr lang="en-US" sz="2400" b="0" i="0" u="none" strike="noStrike" cap="none" baseline="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5 </a:t>
            </a:r>
            <a:r>
              <a:rPr lang="en-US" sz="2400" b="0" i="0" u="none" strike="noStrike" cap="none" baseline="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до</a:t>
            </a:r>
            <a:r>
              <a:rPr lang="en-US" sz="2400" b="0" i="0" u="none" strike="noStrike" cap="none" baseline="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10 </a:t>
            </a:r>
            <a:r>
              <a:rPr lang="en-US" sz="2400" b="0" i="0" u="none" strike="noStrike" cap="none" baseline="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сенсорных</a:t>
            </a:r>
            <a:r>
              <a:rPr lang="en-US" sz="2400" b="0" i="0" u="none" strike="noStrike" cap="none" baseline="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b="0" i="0" u="none" strike="noStrike" cap="none" baseline="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узлов</a:t>
            </a:r>
            <a:r>
              <a:rPr lang="en-US" sz="2400" b="0" i="0" u="none" strike="noStrike" cap="none" baseline="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.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0" y="274637"/>
            <a:ext cx="9144000" cy="85010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b="1" i="0" u="none" strike="noStrike" cap="none" baseline="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Сети</a:t>
            </a:r>
            <a:r>
              <a:rPr lang="en-US" sz="2800" b="1" i="0" u="none" strike="noStrike" cap="none" baseline="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b="1" i="0" u="none" strike="noStrike" cap="none" baseline="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для</a:t>
            </a:r>
            <a:r>
              <a:rPr lang="en-US" sz="2800" b="1" i="0" u="none" strike="noStrike" cap="none" baseline="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b="1" i="0" u="none" strike="noStrike" cap="none" baseline="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автомобильного</a:t>
            </a:r>
            <a:r>
              <a:rPr lang="en-US" sz="2800" b="1" i="0" u="none" strike="noStrike" cap="none" baseline="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b="1" i="0" u="none" strike="noStrike" cap="none" baseline="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транспорта</a:t>
            </a:r>
            <a:endParaRPr lang="en-US" sz="2800" b="1" i="0" u="none" strike="noStrike" cap="none" baseline="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74" name="Shape 174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881062" lvl="2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1800" b="0" i="0" u="none" strike="noStrike" cap="none" baseline="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VANET (Vehicular Ad Hoc Network)</a:t>
            </a:r>
          </a:p>
          <a:p>
            <a:pPr marL="881062" lvl="2" indent="-34290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1800" b="0" i="0" u="none" strike="noStrike" cap="none" baseline="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Рекомендация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МСЭ-Т Y.2281</a:t>
            </a:r>
          </a:p>
          <a:p>
            <a:pPr marL="881062" lvl="2" indent="-34290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1800" b="0" i="0" u="none" strike="noStrike" cap="none" baseline="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ETSI EN 302 </a:t>
            </a:r>
            <a:r>
              <a:rPr lang="en-US" sz="1800" b="0" i="0" u="none" strike="noStrike" cap="none" baseline="0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665 </a:t>
            </a:r>
            <a:r>
              <a:rPr lang="ru-RU" sz="1800" b="0" i="0" u="none" strike="noStrike" cap="none" baseline="0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(</a:t>
            </a:r>
            <a:r>
              <a:rPr lang="en-US" sz="1800" b="0" i="0" u="none" strike="noStrike" cap="none" baseline="0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Интеллектуальная</a:t>
            </a:r>
            <a:r>
              <a:rPr lang="en-US" sz="1800" b="0" i="0" u="none" strike="noStrike" cap="none" baseline="0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1800" b="0" i="0" u="none" strike="noStrike" cap="none" baseline="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транспортная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1800" b="0" i="0" u="none" strike="noStrike" cap="none" baseline="0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сеть</a:t>
            </a:r>
            <a:r>
              <a:rPr lang="ru-RU" sz="1800" b="0" i="0" u="none" strike="noStrike" cap="none" baseline="0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)</a:t>
            </a:r>
            <a:endParaRPr lang="en-US" sz="1800" b="0" i="0" u="none" strike="noStrike" cap="none" baseline="0" dirty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881062" lvl="2" indent="-34290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1800" b="0" i="0" u="none" strike="noStrike" cap="none" baseline="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ETSI TS 102 </a:t>
            </a:r>
            <a:r>
              <a:rPr lang="en-US" sz="1800" b="0" i="0" u="none" strike="noStrike" cap="none" baseline="0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636-3 </a:t>
            </a:r>
            <a:r>
              <a:rPr lang="ru-RU" sz="1800" b="0" i="0" u="none" strike="noStrike" cap="none" baseline="0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(</a:t>
            </a:r>
            <a:r>
              <a:rPr lang="en-US" sz="1800" b="0" i="0" u="none" strike="noStrike" cap="none" baseline="0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Сетевая</a:t>
            </a:r>
            <a:r>
              <a:rPr lang="en-US" sz="1800" b="0" i="0" u="none" strike="noStrike" cap="none" baseline="0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1800" b="0" i="0" u="none" strike="noStrike" cap="none" baseline="0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архитектура</a:t>
            </a:r>
            <a:r>
              <a:rPr lang="ru-RU" sz="1800" b="0" i="0" u="none" strike="noStrike" cap="none" baseline="0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)</a:t>
            </a:r>
            <a:endParaRPr lang="en-US" sz="1800" b="0" i="0" u="none" strike="noStrike" cap="none" baseline="0" dirty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881062" lvl="2" indent="-34290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1800" b="0" i="0" u="none" strike="noStrike" cap="none" baseline="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IEEE 802.11p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title"/>
          </p:nvPr>
        </p:nvSpPr>
        <p:spPr>
          <a:xfrm>
            <a:off x="0" y="274637"/>
            <a:ext cx="9144000" cy="70609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b="1" i="0" u="none" strike="noStrike" cap="none" baseline="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ETSI</a:t>
            </a:r>
            <a:r>
              <a:rPr lang="en-US" sz="2800" b="1" i="0" u="none" strike="noStrike" cap="none" baseline="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302 665</a:t>
            </a:r>
          </a:p>
        </p:txBody>
      </p:sp>
      <p:sp>
        <p:nvSpPr>
          <p:cNvPr id="187" name="Shape 187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881062" lvl="2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200" b="0" i="0" u="none" strike="noStrike" cap="none" baseline="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Спутниковая</a:t>
            </a:r>
            <a:r>
              <a:rPr lang="en-US" sz="2200" b="0" i="0" u="none" strike="noStrike" cap="none" baseline="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200" b="0" i="0" u="none" strike="noStrike" cap="none" baseline="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сеть</a:t>
            </a:r>
            <a:r>
              <a:rPr lang="en-US" sz="2200" b="0" i="0" u="none" strike="noStrike" cap="none" baseline="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(GPS/GALILEO)</a:t>
            </a:r>
          </a:p>
          <a:p>
            <a:pPr marL="881062" lvl="2" indent="-34290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200" b="0" i="0" u="none" strike="noStrike" cap="none" baseline="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Сотовые</a:t>
            </a:r>
            <a:r>
              <a:rPr lang="en-US" sz="2200" b="0" i="0" u="none" strike="noStrike" cap="none" baseline="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200" b="0" i="0" u="none" strike="noStrike" cap="none" baseline="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сети</a:t>
            </a:r>
            <a:endParaRPr lang="en-US" sz="2200" b="0" i="0" u="none" strike="noStrike" cap="none" baseline="0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881062" lvl="2" indent="-34290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200" b="0" i="0" u="none" strike="noStrike" cap="none" baseline="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Придорожная</a:t>
            </a:r>
            <a:r>
              <a:rPr lang="en-US" sz="2200" b="0" i="0" u="none" strike="noStrike" cap="none" baseline="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200" b="0" i="0" u="none" strike="noStrike" cap="none" baseline="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инфраструктура</a:t>
            </a:r>
            <a:endParaRPr lang="en-US" sz="2200" b="0" i="0" u="none" strike="noStrike" cap="none" baseline="0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881062" lvl="2" indent="-34290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200" b="0" i="0" u="none" strike="noStrike" cap="none" baseline="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Взаимодействие</a:t>
            </a:r>
            <a:r>
              <a:rPr lang="en-US" sz="2200" b="0" i="0" u="none" strike="noStrike" cap="none" baseline="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200" b="0" i="0" u="none" strike="noStrike" cap="none" baseline="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автомобиль-автомобиль</a:t>
            </a:r>
            <a:r>
              <a:rPr lang="en-US" sz="2200" b="0" i="0" u="none" strike="noStrike" cap="none" baseline="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200" b="0" i="0" u="none" strike="noStrike" cap="none" baseline="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по</a:t>
            </a:r>
            <a:r>
              <a:rPr lang="en-US" sz="2200" b="0" i="0" u="none" strike="noStrike" cap="none" baseline="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IEEE 802.11p</a:t>
            </a:r>
          </a:p>
          <a:p>
            <a:pPr marL="881062" lvl="2" indent="-34290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200" b="0" i="0" u="none" strike="noStrike" cap="none" baseline="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DSRC (Dedicated Short-Range Communications)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title"/>
          </p:nvPr>
        </p:nvSpPr>
        <p:spPr>
          <a:xfrm>
            <a:off x="0" y="274637"/>
            <a:ext cx="9144000" cy="92211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b="1" i="0" u="none" strike="noStrike" cap="none" baseline="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ETSI TS 102 </a:t>
            </a:r>
            <a:r>
              <a:rPr lang="en-US" sz="2800" b="1" i="0" u="none" strike="noStrike" cap="none" baseline="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636-3</a:t>
            </a:r>
            <a:br>
              <a:rPr lang="en-US" sz="2800" b="1" i="0" u="none" strike="noStrike" cap="none" baseline="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</a:b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/>
            </a:r>
            <a:b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</a:br>
            <a:endParaRPr lang="en-US" sz="2800" b="1" i="0" u="none" strike="noStrike" cap="none" baseline="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93" name="Shape 193"/>
          <p:cNvSpPr txBox="1">
            <a:spLocks noGrp="1"/>
          </p:cNvSpPr>
          <p:nvPr>
            <p:ph idx="1"/>
          </p:nvPr>
        </p:nvSpPr>
        <p:spPr>
          <a:xfrm>
            <a:off x="467544" y="1412776"/>
            <a:ext cx="8229600" cy="28369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3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Интеллектуальная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транспортная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сеть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:</a:t>
            </a:r>
          </a:p>
          <a:p>
            <a:pPr marL="342900" marR="0" lvl="0" indent="-3429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</a:p>
          <a:p>
            <a:pPr marL="342900" marR="0" lvl="0" indent="-3429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   </a:t>
            </a: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Ad 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Hoc +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сеть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доступа</a:t>
            </a:r>
            <a:endParaRPr lang="en-US" sz="2800" b="0" i="0" u="none" strike="noStrike" cap="none" baseline="0" dirty="0">
              <a:solidFill>
                <a:schemeClr val="dk1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title"/>
          </p:nvPr>
        </p:nvSpPr>
        <p:spPr>
          <a:xfrm>
            <a:off x="0" y="277812"/>
            <a:ext cx="9144000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b="1" i="0" u="none" strike="noStrike" cap="none" baseline="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Сеть</a:t>
            </a:r>
            <a:r>
              <a:rPr lang="en-US" sz="2800" b="1" i="0" u="none" strike="noStrike" cap="none" baseline="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b="1" i="0" u="none" strike="noStrike" cap="none" baseline="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VANET</a:t>
            </a:r>
            <a:r>
              <a:rPr lang="en-US" sz="2800" b="1" i="0" u="none" strike="noStrike" cap="none" baseline="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(Vehicular Ad Hoc Network)</a:t>
            </a:r>
          </a:p>
        </p:txBody>
      </p:sp>
      <p:sp>
        <p:nvSpPr>
          <p:cNvPr id="199" name="Shape 199"/>
          <p:cNvSpPr/>
          <p:nvPr/>
        </p:nvSpPr>
        <p:spPr>
          <a:xfrm>
            <a:off x="2978150" y="1484312"/>
            <a:ext cx="3421062" cy="873125"/>
          </a:xfrm>
          <a:prstGeom prst="ellipse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Shape 200"/>
          <p:cNvSpPr txBox="1"/>
          <p:nvPr/>
        </p:nvSpPr>
        <p:spPr>
          <a:xfrm>
            <a:off x="6651625" y="4298950"/>
            <a:ext cx="1520825" cy="873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Направление движения</a:t>
            </a:r>
          </a:p>
        </p:txBody>
      </p:sp>
      <p:sp>
        <p:nvSpPr>
          <p:cNvPr id="201" name="Shape 201"/>
          <p:cNvSpPr txBox="1"/>
          <p:nvPr/>
        </p:nvSpPr>
        <p:spPr>
          <a:xfrm>
            <a:off x="6651625" y="2554286"/>
            <a:ext cx="1520825" cy="873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IEEE 802.11x или IEEE 802.16x</a:t>
            </a:r>
          </a:p>
        </p:txBody>
      </p:sp>
      <p:sp>
        <p:nvSpPr>
          <p:cNvPr id="202" name="Shape 202"/>
          <p:cNvSpPr/>
          <p:nvPr/>
        </p:nvSpPr>
        <p:spPr>
          <a:xfrm>
            <a:off x="3105150" y="5078412"/>
            <a:ext cx="3421062" cy="942975"/>
          </a:xfrm>
          <a:prstGeom prst="ellipse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Shape 203"/>
          <p:cNvSpPr txBox="1"/>
          <p:nvPr/>
        </p:nvSpPr>
        <p:spPr>
          <a:xfrm>
            <a:off x="4371975" y="1658936"/>
            <a:ext cx="1012825" cy="523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NGN</a:t>
            </a:r>
          </a:p>
        </p:txBody>
      </p:sp>
      <p:sp>
        <p:nvSpPr>
          <p:cNvPr id="204" name="Shape 204"/>
          <p:cNvSpPr txBox="1"/>
          <p:nvPr/>
        </p:nvSpPr>
        <p:spPr>
          <a:xfrm>
            <a:off x="1711325" y="5148262"/>
            <a:ext cx="1520825" cy="698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IEEE 802.11x или IEEE 802.16x</a:t>
            </a:r>
          </a:p>
        </p:txBody>
      </p:sp>
      <p:cxnSp>
        <p:nvCxnSpPr>
          <p:cNvPr id="205" name="Shape 205"/>
          <p:cNvCxnSpPr/>
          <p:nvPr/>
        </p:nvCxnSpPr>
        <p:spPr>
          <a:xfrm>
            <a:off x="2827336" y="3071811"/>
            <a:ext cx="3783011" cy="0"/>
          </a:xfrm>
          <a:prstGeom prst="straightConnector1">
            <a:avLst/>
          </a:prstGeom>
          <a:noFill/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06" name="Shape 206"/>
          <p:cNvCxnSpPr/>
          <p:nvPr/>
        </p:nvCxnSpPr>
        <p:spPr>
          <a:xfrm>
            <a:off x="2827336" y="3681412"/>
            <a:ext cx="3783011" cy="0"/>
          </a:xfrm>
          <a:prstGeom prst="straightConnector1">
            <a:avLst/>
          </a:prstGeom>
          <a:noFill/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07" name="Shape 207"/>
          <p:cNvCxnSpPr/>
          <p:nvPr/>
        </p:nvCxnSpPr>
        <p:spPr>
          <a:xfrm>
            <a:off x="2827336" y="4289425"/>
            <a:ext cx="3783011" cy="0"/>
          </a:xfrm>
          <a:prstGeom prst="straightConnector1">
            <a:avLst/>
          </a:prstGeom>
          <a:noFill/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08" name="Shape 208"/>
          <p:cNvCxnSpPr/>
          <p:nvPr/>
        </p:nvCxnSpPr>
        <p:spPr>
          <a:xfrm flipH="1">
            <a:off x="3286125" y="2160586"/>
            <a:ext cx="344486" cy="303211"/>
          </a:xfrm>
          <a:prstGeom prst="straightConnector1">
            <a:avLst/>
          </a:prstGeom>
          <a:noFill/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09" name="Shape 209"/>
          <p:cNvCxnSpPr/>
          <p:nvPr/>
        </p:nvCxnSpPr>
        <p:spPr>
          <a:xfrm>
            <a:off x="4776787" y="2311400"/>
            <a:ext cx="0" cy="304799"/>
          </a:xfrm>
          <a:prstGeom prst="straightConnector1">
            <a:avLst/>
          </a:prstGeom>
          <a:noFill/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10" name="Shape 210"/>
          <p:cNvCxnSpPr/>
          <p:nvPr/>
        </p:nvCxnSpPr>
        <p:spPr>
          <a:xfrm>
            <a:off x="5922962" y="2160586"/>
            <a:ext cx="0" cy="0"/>
          </a:xfrm>
          <a:prstGeom prst="straightConnector1">
            <a:avLst/>
          </a:prstGeom>
          <a:noFill/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11" name="Shape 211"/>
          <p:cNvCxnSpPr/>
          <p:nvPr/>
        </p:nvCxnSpPr>
        <p:spPr>
          <a:xfrm>
            <a:off x="5922962" y="2160586"/>
            <a:ext cx="342899" cy="150811"/>
          </a:xfrm>
          <a:prstGeom prst="straightConnector1">
            <a:avLst/>
          </a:prstGeom>
          <a:noFill/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12" name="Shape 212"/>
          <p:cNvSpPr/>
          <p:nvPr/>
        </p:nvSpPr>
        <p:spPr>
          <a:xfrm>
            <a:off x="3171825" y="2463800"/>
            <a:ext cx="228600" cy="304799"/>
          </a:xfrm>
          <a:prstGeom prst="ellipse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Shape 213"/>
          <p:cNvSpPr/>
          <p:nvPr/>
        </p:nvSpPr>
        <p:spPr>
          <a:xfrm>
            <a:off x="4660900" y="2616200"/>
            <a:ext cx="230186" cy="303211"/>
          </a:xfrm>
          <a:prstGeom prst="ellipse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Shape 214"/>
          <p:cNvSpPr/>
          <p:nvPr/>
        </p:nvSpPr>
        <p:spPr>
          <a:xfrm>
            <a:off x="6265862" y="2160586"/>
            <a:ext cx="228600" cy="303211"/>
          </a:xfrm>
          <a:prstGeom prst="ellipse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Shape 215"/>
          <p:cNvSpPr txBox="1"/>
          <p:nvPr/>
        </p:nvSpPr>
        <p:spPr>
          <a:xfrm>
            <a:off x="3057525" y="2160586"/>
            <a:ext cx="342899" cy="4556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  <p:sp>
        <p:nvSpPr>
          <p:cNvPr id="216" name="Shape 216"/>
          <p:cNvSpPr txBox="1"/>
          <p:nvPr/>
        </p:nvSpPr>
        <p:spPr>
          <a:xfrm>
            <a:off x="4432300" y="2463800"/>
            <a:ext cx="344486" cy="4556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  <p:sp>
        <p:nvSpPr>
          <p:cNvPr id="217" name="Shape 217"/>
          <p:cNvSpPr txBox="1"/>
          <p:nvPr/>
        </p:nvSpPr>
        <p:spPr>
          <a:xfrm>
            <a:off x="6380162" y="2008186"/>
            <a:ext cx="344486" cy="4556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  <p:sp>
        <p:nvSpPr>
          <p:cNvPr id="218" name="Shape 218"/>
          <p:cNvSpPr txBox="1"/>
          <p:nvPr/>
        </p:nvSpPr>
        <p:spPr>
          <a:xfrm>
            <a:off x="3973512" y="3224211"/>
            <a:ext cx="344486" cy="3032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Shape 219"/>
          <p:cNvSpPr txBox="1"/>
          <p:nvPr/>
        </p:nvSpPr>
        <p:spPr>
          <a:xfrm>
            <a:off x="5119687" y="3224211"/>
            <a:ext cx="344486" cy="3032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220" name="Shape 220"/>
          <p:cNvSpPr txBox="1"/>
          <p:nvPr/>
        </p:nvSpPr>
        <p:spPr>
          <a:xfrm>
            <a:off x="6151562" y="3224211"/>
            <a:ext cx="342899" cy="3032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221" name="Shape 221"/>
          <p:cNvSpPr txBox="1"/>
          <p:nvPr/>
        </p:nvSpPr>
        <p:spPr>
          <a:xfrm>
            <a:off x="3630612" y="3832225"/>
            <a:ext cx="34289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cxnSp>
        <p:nvCxnSpPr>
          <p:cNvPr id="222" name="Shape 222"/>
          <p:cNvCxnSpPr/>
          <p:nvPr/>
        </p:nvCxnSpPr>
        <p:spPr>
          <a:xfrm rot="10800000">
            <a:off x="3400425" y="4745036"/>
            <a:ext cx="344486" cy="455612"/>
          </a:xfrm>
          <a:prstGeom prst="straightConnector1">
            <a:avLst/>
          </a:prstGeom>
          <a:noFill/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23" name="Shape 223"/>
          <p:cNvCxnSpPr/>
          <p:nvPr/>
        </p:nvCxnSpPr>
        <p:spPr>
          <a:xfrm rot="10800000">
            <a:off x="4776787" y="4592636"/>
            <a:ext cx="0" cy="455612"/>
          </a:xfrm>
          <a:prstGeom prst="straightConnector1">
            <a:avLst/>
          </a:prstGeom>
          <a:noFill/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24" name="Shape 224"/>
          <p:cNvCxnSpPr/>
          <p:nvPr/>
        </p:nvCxnSpPr>
        <p:spPr>
          <a:xfrm rot="10800000" flipH="1">
            <a:off x="5922962" y="4745036"/>
            <a:ext cx="342899" cy="455612"/>
          </a:xfrm>
          <a:prstGeom prst="straightConnector1">
            <a:avLst/>
          </a:prstGeom>
          <a:noFill/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25" name="Shape 225"/>
          <p:cNvSpPr/>
          <p:nvPr/>
        </p:nvSpPr>
        <p:spPr>
          <a:xfrm>
            <a:off x="6265862" y="4592637"/>
            <a:ext cx="228600" cy="304799"/>
          </a:xfrm>
          <a:prstGeom prst="ellipse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Shape 226"/>
          <p:cNvSpPr/>
          <p:nvPr/>
        </p:nvSpPr>
        <p:spPr>
          <a:xfrm>
            <a:off x="4660900" y="4289425"/>
            <a:ext cx="230186" cy="303211"/>
          </a:xfrm>
          <a:prstGeom prst="ellipse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Shape 227"/>
          <p:cNvSpPr/>
          <p:nvPr/>
        </p:nvSpPr>
        <p:spPr>
          <a:xfrm>
            <a:off x="3171825" y="4592637"/>
            <a:ext cx="228600" cy="304799"/>
          </a:xfrm>
          <a:prstGeom prst="ellipse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Shape 228"/>
          <p:cNvSpPr txBox="1"/>
          <p:nvPr/>
        </p:nvSpPr>
        <p:spPr>
          <a:xfrm>
            <a:off x="6380162" y="4745037"/>
            <a:ext cx="344486" cy="4556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  <p:sp>
        <p:nvSpPr>
          <p:cNvPr id="229" name="Shape 229"/>
          <p:cNvSpPr txBox="1"/>
          <p:nvPr/>
        </p:nvSpPr>
        <p:spPr>
          <a:xfrm>
            <a:off x="4776787" y="4440237"/>
            <a:ext cx="3428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  <p:sp>
        <p:nvSpPr>
          <p:cNvPr id="230" name="Shape 230"/>
          <p:cNvSpPr txBox="1"/>
          <p:nvPr/>
        </p:nvSpPr>
        <p:spPr>
          <a:xfrm>
            <a:off x="2943225" y="4745037"/>
            <a:ext cx="342899" cy="4556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  <p:sp>
        <p:nvSpPr>
          <p:cNvPr id="231" name="Shape 231"/>
          <p:cNvSpPr txBox="1"/>
          <p:nvPr/>
        </p:nvSpPr>
        <p:spPr>
          <a:xfrm>
            <a:off x="4318000" y="5353050"/>
            <a:ext cx="915986" cy="4556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NGN</a:t>
            </a:r>
          </a:p>
        </p:txBody>
      </p:sp>
      <p:grpSp>
        <p:nvGrpSpPr>
          <p:cNvPr id="2" name="Shape 232"/>
          <p:cNvGrpSpPr/>
          <p:nvPr/>
        </p:nvGrpSpPr>
        <p:grpSpPr>
          <a:xfrm>
            <a:off x="3744911" y="2616200"/>
            <a:ext cx="573087" cy="152400"/>
            <a:chOff x="7558086" y="9801225"/>
            <a:chExt cx="1428750" cy="285750"/>
          </a:xfrm>
        </p:grpSpPr>
        <p:cxnSp>
          <p:nvCxnSpPr>
            <p:cNvPr id="233" name="Shape 233"/>
            <p:cNvCxnSpPr/>
            <p:nvPr/>
          </p:nvCxnSpPr>
          <p:spPr>
            <a:xfrm>
              <a:off x="8129586" y="9801225"/>
              <a:ext cx="857250" cy="0"/>
            </a:xfrm>
            <a:prstGeom prst="straightConnector1">
              <a:avLst/>
            </a:prstGeom>
            <a:noFill/>
            <a:ln w="9525" cap="rnd">
              <a:solidFill>
                <a:srgbClr val="000000"/>
              </a:solidFill>
              <a:prstDash val="solid"/>
              <a:miter/>
              <a:headEnd type="none" w="med" len="med"/>
              <a:tailEnd type="triangle" w="med" len="med"/>
            </a:ln>
          </p:spPr>
        </p:cxnSp>
        <p:cxnSp>
          <p:nvCxnSpPr>
            <p:cNvPr id="234" name="Shape 234"/>
            <p:cNvCxnSpPr/>
            <p:nvPr/>
          </p:nvCxnSpPr>
          <p:spPr>
            <a:xfrm rot="10800000">
              <a:off x="7558086" y="10086975"/>
              <a:ext cx="857250" cy="0"/>
            </a:xfrm>
            <a:prstGeom prst="straightConnector1">
              <a:avLst/>
            </a:prstGeom>
            <a:noFill/>
            <a:ln w="9525" cap="rnd">
              <a:solidFill>
                <a:srgbClr val="000000"/>
              </a:solidFill>
              <a:prstDash val="solid"/>
              <a:miter/>
              <a:headEnd type="none" w="med" len="med"/>
              <a:tailEnd type="triangle" w="med" len="med"/>
            </a:ln>
          </p:spPr>
        </p:cxnSp>
        <p:cxnSp>
          <p:nvCxnSpPr>
            <p:cNvPr id="235" name="Shape 235"/>
            <p:cNvCxnSpPr/>
            <p:nvPr/>
          </p:nvCxnSpPr>
          <p:spPr>
            <a:xfrm>
              <a:off x="8129586" y="9801225"/>
              <a:ext cx="285750" cy="285750"/>
            </a:xfrm>
            <a:prstGeom prst="straightConnector1">
              <a:avLst/>
            </a:prstGeom>
            <a:noFill/>
            <a:ln w="9525" cap="rnd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  <p:grpSp>
        <p:nvGrpSpPr>
          <p:cNvPr id="3" name="Shape 236"/>
          <p:cNvGrpSpPr/>
          <p:nvPr/>
        </p:nvGrpSpPr>
        <p:grpSpPr>
          <a:xfrm>
            <a:off x="5349874" y="2616200"/>
            <a:ext cx="573087" cy="152400"/>
            <a:chOff x="7558086" y="9801225"/>
            <a:chExt cx="1428750" cy="285750"/>
          </a:xfrm>
        </p:grpSpPr>
        <p:cxnSp>
          <p:nvCxnSpPr>
            <p:cNvPr id="237" name="Shape 237"/>
            <p:cNvCxnSpPr/>
            <p:nvPr/>
          </p:nvCxnSpPr>
          <p:spPr>
            <a:xfrm>
              <a:off x="8129586" y="9801225"/>
              <a:ext cx="857250" cy="0"/>
            </a:xfrm>
            <a:prstGeom prst="straightConnector1">
              <a:avLst/>
            </a:prstGeom>
            <a:noFill/>
            <a:ln w="9525" cap="rnd">
              <a:solidFill>
                <a:srgbClr val="000000"/>
              </a:solidFill>
              <a:prstDash val="solid"/>
              <a:miter/>
              <a:headEnd type="none" w="med" len="med"/>
              <a:tailEnd type="triangle" w="med" len="med"/>
            </a:ln>
          </p:spPr>
        </p:cxnSp>
        <p:cxnSp>
          <p:nvCxnSpPr>
            <p:cNvPr id="238" name="Shape 238"/>
            <p:cNvCxnSpPr/>
            <p:nvPr/>
          </p:nvCxnSpPr>
          <p:spPr>
            <a:xfrm rot="10800000">
              <a:off x="7558086" y="10086975"/>
              <a:ext cx="857250" cy="0"/>
            </a:xfrm>
            <a:prstGeom prst="straightConnector1">
              <a:avLst/>
            </a:prstGeom>
            <a:noFill/>
            <a:ln w="9525" cap="rnd">
              <a:solidFill>
                <a:srgbClr val="000000"/>
              </a:solidFill>
              <a:prstDash val="solid"/>
              <a:miter/>
              <a:headEnd type="none" w="med" len="med"/>
              <a:tailEnd type="triangle" w="med" len="med"/>
            </a:ln>
          </p:spPr>
        </p:cxnSp>
        <p:cxnSp>
          <p:nvCxnSpPr>
            <p:cNvPr id="239" name="Shape 239"/>
            <p:cNvCxnSpPr/>
            <p:nvPr/>
          </p:nvCxnSpPr>
          <p:spPr>
            <a:xfrm>
              <a:off x="8129586" y="9801225"/>
              <a:ext cx="285750" cy="285750"/>
            </a:xfrm>
            <a:prstGeom prst="straightConnector1">
              <a:avLst/>
            </a:prstGeom>
            <a:noFill/>
            <a:ln w="9525" cap="rnd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  <p:grpSp>
        <p:nvGrpSpPr>
          <p:cNvPr id="4" name="Shape 240"/>
          <p:cNvGrpSpPr/>
          <p:nvPr/>
        </p:nvGrpSpPr>
        <p:grpSpPr>
          <a:xfrm>
            <a:off x="5578474" y="4592637"/>
            <a:ext cx="573087" cy="152400"/>
            <a:chOff x="7558086" y="9801225"/>
            <a:chExt cx="1428750" cy="285750"/>
          </a:xfrm>
        </p:grpSpPr>
        <p:cxnSp>
          <p:nvCxnSpPr>
            <p:cNvPr id="241" name="Shape 241"/>
            <p:cNvCxnSpPr/>
            <p:nvPr/>
          </p:nvCxnSpPr>
          <p:spPr>
            <a:xfrm>
              <a:off x="8129586" y="9801225"/>
              <a:ext cx="857250" cy="0"/>
            </a:xfrm>
            <a:prstGeom prst="straightConnector1">
              <a:avLst/>
            </a:prstGeom>
            <a:noFill/>
            <a:ln w="9525" cap="rnd">
              <a:solidFill>
                <a:srgbClr val="000000"/>
              </a:solidFill>
              <a:prstDash val="solid"/>
              <a:miter/>
              <a:headEnd type="none" w="med" len="med"/>
              <a:tailEnd type="triangle" w="med" len="med"/>
            </a:ln>
          </p:spPr>
        </p:cxnSp>
        <p:cxnSp>
          <p:nvCxnSpPr>
            <p:cNvPr id="242" name="Shape 242"/>
            <p:cNvCxnSpPr/>
            <p:nvPr/>
          </p:nvCxnSpPr>
          <p:spPr>
            <a:xfrm rot="10800000">
              <a:off x="7558086" y="10086975"/>
              <a:ext cx="857250" cy="0"/>
            </a:xfrm>
            <a:prstGeom prst="straightConnector1">
              <a:avLst/>
            </a:prstGeom>
            <a:noFill/>
            <a:ln w="9525" cap="rnd">
              <a:solidFill>
                <a:srgbClr val="000000"/>
              </a:solidFill>
              <a:prstDash val="solid"/>
              <a:miter/>
              <a:headEnd type="none" w="med" len="med"/>
              <a:tailEnd type="triangle" w="med" len="med"/>
            </a:ln>
          </p:spPr>
        </p:cxnSp>
        <p:cxnSp>
          <p:nvCxnSpPr>
            <p:cNvPr id="243" name="Shape 243"/>
            <p:cNvCxnSpPr/>
            <p:nvPr/>
          </p:nvCxnSpPr>
          <p:spPr>
            <a:xfrm>
              <a:off x="8129586" y="9801225"/>
              <a:ext cx="285750" cy="285750"/>
            </a:xfrm>
            <a:prstGeom prst="straightConnector1">
              <a:avLst/>
            </a:prstGeom>
            <a:noFill/>
            <a:ln w="9525" cap="rnd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  <p:grpSp>
        <p:nvGrpSpPr>
          <p:cNvPr id="5" name="Shape 244"/>
          <p:cNvGrpSpPr/>
          <p:nvPr/>
        </p:nvGrpSpPr>
        <p:grpSpPr>
          <a:xfrm>
            <a:off x="3859211" y="4745037"/>
            <a:ext cx="573087" cy="152400"/>
            <a:chOff x="7558086" y="9801225"/>
            <a:chExt cx="1428750" cy="285750"/>
          </a:xfrm>
        </p:grpSpPr>
        <p:cxnSp>
          <p:nvCxnSpPr>
            <p:cNvPr id="245" name="Shape 245"/>
            <p:cNvCxnSpPr/>
            <p:nvPr/>
          </p:nvCxnSpPr>
          <p:spPr>
            <a:xfrm>
              <a:off x="8129586" y="9801225"/>
              <a:ext cx="857250" cy="0"/>
            </a:xfrm>
            <a:prstGeom prst="straightConnector1">
              <a:avLst/>
            </a:prstGeom>
            <a:noFill/>
            <a:ln w="9525" cap="rnd">
              <a:solidFill>
                <a:srgbClr val="000000"/>
              </a:solidFill>
              <a:prstDash val="solid"/>
              <a:miter/>
              <a:headEnd type="none" w="med" len="med"/>
              <a:tailEnd type="triangle" w="med" len="med"/>
            </a:ln>
          </p:spPr>
        </p:cxnSp>
        <p:cxnSp>
          <p:nvCxnSpPr>
            <p:cNvPr id="246" name="Shape 246"/>
            <p:cNvCxnSpPr/>
            <p:nvPr/>
          </p:nvCxnSpPr>
          <p:spPr>
            <a:xfrm rot="10800000">
              <a:off x="7558086" y="10086975"/>
              <a:ext cx="857250" cy="0"/>
            </a:xfrm>
            <a:prstGeom prst="straightConnector1">
              <a:avLst/>
            </a:prstGeom>
            <a:noFill/>
            <a:ln w="9525" cap="rnd">
              <a:solidFill>
                <a:srgbClr val="000000"/>
              </a:solidFill>
              <a:prstDash val="solid"/>
              <a:miter/>
              <a:headEnd type="none" w="med" len="med"/>
              <a:tailEnd type="triangle" w="med" len="med"/>
            </a:ln>
          </p:spPr>
        </p:cxnSp>
        <p:cxnSp>
          <p:nvCxnSpPr>
            <p:cNvPr id="247" name="Shape 247"/>
            <p:cNvCxnSpPr/>
            <p:nvPr/>
          </p:nvCxnSpPr>
          <p:spPr>
            <a:xfrm>
              <a:off x="8129586" y="9801225"/>
              <a:ext cx="285750" cy="285750"/>
            </a:xfrm>
            <a:prstGeom prst="straightConnector1">
              <a:avLst/>
            </a:prstGeom>
            <a:noFill/>
            <a:ln w="9525" cap="rnd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  <p:grpSp>
        <p:nvGrpSpPr>
          <p:cNvPr id="6" name="Shape 248"/>
          <p:cNvGrpSpPr/>
          <p:nvPr/>
        </p:nvGrpSpPr>
        <p:grpSpPr>
          <a:xfrm>
            <a:off x="5003799" y="4005262"/>
            <a:ext cx="573087" cy="152400"/>
            <a:chOff x="7558086" y="9801225"/>
            <a:chExt cx="1428750" cy="285750"/>
          </a:xfrm>
        </p:grpSpPr>
        <p:cxnSp>
          <p:nvCxnSpPr>
            <p:cNvPr id="249" name="Shape 249"/>
            <p:cNvCxnSpPr/>
            <p:nvPr/>
          </p:nvCxnSpPr>
          <p:spPr>
            <a:xfrm>
              <a:off x="8129586" y="9801225"/>
              <a:ext cx="857250" cy="0"/>
            </a:xfrm>
            <a:prstGeom prst="straightConnector1">
              <a:avLst/>
            </a:prstGeom>
            <a:noFill/>
            <a:ln w="9525" cap="rnd">
              <a:solidFill>
                <a:srgbClr val="000000"/>
              </a:solidFill>
              <a:prstDash val="solid"/>
              <a:miter/>
              <a:headEnd type="none" w="med" len="med"/>
              <a:tailEnd type="triangle" w="med" len="med"/>
            </a:ln>
          </p:spPr>
        </p:cxnSp>
        <p:cxnSp>
          <p:nvCxnSpPr>
            <p:cNvPr id="250" name="Shape 250"/>
            <p:cNvCxnSpPr/>
            <p:nvPr/>
          </p:nvCxnSpPr>
          <p:spPr>
            <a:xfrm rot="10800000">
              <a:off x="7558086" y="10086975"/>
              <a:ext cx="857250" cy="0"/>
            </a:xfrm>
            <a:prstGeom prst="straightConnector1">
              <a:avLst/>
            </a:prstGeom>
            <a:noFill/>
            <a:ln w="9525" cap="rnd">
              <a:solidFill>
                <a:srgbClr val="000000"/>
              </a:solidFill>
              <a:prstDash val="solid"/>
              <a:miter/>
              <a:headEnd type="none" w="med" len="med"/>
              <a:tailEnd type="triangle" w="med" len="med"/>
            </a:ln>
          </p:spPr>
        </p:cxnSp>
        <p:cxnSp>
          <p:nvCxnSpPr>
            <p:cNvPr id="251" name="Shape 251"/>
            <p:cNvCxnSpPr/>
            <p:nvPr/>
          </p:nvCxnSpPr>
          <p:spPr>
            <a:xfrm>
              <a:off x="8129586" y="9801225"/>
              <a:ext cx="285750" cy="285750"/>
            </a:xfrm>
            <a:prstGeom prst="straightConnector1">
              <a:avLst/>
            </a:prstGeom>
            <a:noFill/>
            <a:ln w="9525" cap="rnd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  <p:grpSp>
        <p:nvGrpSpPr>
          <p:cNvPr id="7" name="Shape 252"/>
          <p:cNvGrpSpPr/>
          <p:nvPr/>
        </p:nvGrpSpPr>
        <p:grpSpPr>
          <a:xfrm>
            <a:off x="4432299" y="3224212"/>
            <a:ext cx="573087" cy="152400"/>
            <a:chOff x="7558086" y="9801225"/>
            <a:chExt cx="1428750" cy="285750"/>
          </a:xfrm>
        </p:grpSpPr>
        <p:cxnSp>
          <p:nvCxnSpPr>
            <p:cNvPr id="253" name="Shape 253"/>
            <p:cNvCxnSpPr/>
            <p:nvPr/>
          </p:nvCxnSpPr>
          <p:spPr>
            <a:xfrm>
              <a:off x="8129586" y="9801225"/>
              <a:ext cx="857250" cy="0"/>
            </a:xfrm>
            <a:prstGeom prst="straightConnector1">
              <a:avLst/>
            </a:prstGeom>
            <a:noFill/>
            <a:ln w="9525" cap="rnd">
              <a:solidFill>
                <a:srgbClr val="000000"/>
              </a:solidFill>
              <a:prstDash val="solid"/>
              <a:miter/>
              <a:headEnd type="none" w="med" len="med"/>
              <a:tailEnd type="triangle" w="med" len="med"/>
            </a:ln>
          </p:spPr>
        </p:cxnSp>
        <p:cxnSp>
          <p:nvCxnSpPr>
            <p:cNvPr id="254" name="Shape 254"/>
            <p:cNvCxnSpPr/>
            <p:nvPr/>
          </p:nvCxnSpPr>
          <p:spPr>
            <a:xfrm rot="10800000">
              <a:off x="7558086" y="10086975"/>
              <a:ext cx="857250" cy="0"/>
            </a:xfrm>
            <a:prstGeom prst="straightConnector1">
              <a:avLst/>
            </a:prstGeom>
            <a:noFill/>
            <a:ln w="9525" cap="rnd">
              <a:solidFill>
                <a:srgbClr val="000000"/>
              </a:solidFill>
              <a:prstDash val="solid"/>
              <a:miter/>
              <a:headEnd type="none" w="med" len="med"/>
              <a:tailEnd type="triangle" w="med" len="med"/>
            </a:ln>
          </p:spPr>
        </p:cxnSp>
        <p:cxnSp>
          <p:nvCxnSpPr>
            <p:cNvPr id="255" name="Shape 255"/>
            <p:cNvCxnSpPr/>
            <p:nvPr/>
          </p:nvCxnSpPr>
          <p:spPr>
            <a:xfrm>
              <a:off x="8129586" y="9801225"/>
              <a:ext cx="285750" cy="285750"/>
            </a:xfrm>
            <a:prstGeom prst="straightConnector1">
              <a:avLst/>
            </a:prstGeom>
            <a:noFill/>
            <a:ln w="9525" cap="rnd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  <p:cxnSp>
        <p:nvCxnSpPr>
          <p:cNvPr id="256" name="Shape 256"/>
          <p:cNvCxnSpPr/>
          <p:nvPr/>
        </p:nvCxnSpPr>
        <p:spPr>
          <a:xfrm rot="10800000" flipH="1">
            <a:off x="3171825" y="2768599"/>
            <a:ext cx="114300" cy="303211"/>
          </a:xfrm>
          <a:prstGeom prst="straightConnector1">
            <a:avLst/>
          </a:prstGeom>
          <a:noFill/>
          <a:ln w="9525" cap="rnd">
            <a:solidFill>
              <a:srgbClr val="000000"/>
            </a:solidFill>
            <a:prstDash val="solid"/>
            <a:miter/>
            <a:headEnd type="none" w="med" len="med"/>
            <a:tailEnd type="triangle" w="med" len="med"/>
          </a:ln>
        </p:spPr>
      </p:cxnSp>
      <p:cxnSp>
        <p:nvCxnSpPr>
          <p:cNvPr id="257" name="Shape 257"/>
          <p:cNvCxnSpPr/>
          <p:nvPr/>
        </p:nvCxnSpPr>
        <p:spPr>
          <a:xfrm flipH="1">
            <a:off x="3171824" y="2919411"/>
            <a:ext cx="114300" cy="304799"/>
          </a:xfrm>
          <a:prstGeom prst="straightConnector1">
            <a:avLst/>
          </a:prstGeom>
          <a:noFill/>
          <a:ln w="9525" cap="rnd">
            <a:solidFill>
              <a:srgbClr val="000000"/>
            </a:solidFill>
            <a:prstDash val="solid"/>
            <a:miter/>
            <a:headEnd type="none" w="med" len="med"/>
            <a:tailEnd type="triangle" w="med" len="med"/>
          </a:ln>
        </p:spPr>
      </p:cxnSp>
      <p:cxnSp>
        <p:nvCxnSpPr>
          <p:cNvPr id="258" name="Shape 258"/>
          <p:cNvCxnSpPr/>
          <p:nvPr/>
        </p:nvCxnSpPr>
        <p:spPr>
          <a:xfrm rot="10800000" flipH="1">
            <a:off x="3171825" y="2919411"/>
            <a:ext cx="114300" cy="152399"/>
          </a:xfrm>
          <a:prstGeom prst="straightConnector1">
            <a:avLst/>
          </a:prstGeom>
          <a:noFill/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59" name="Shape 259"/>
          <p:cNvCxnSpPr/>
          <p:nvPr/>
        </p:nvCxnSpPr>
        <p:spPr>
          <a:xfrm rot="10800000" flipH="1">
            <a:off x="3516312" y="4289425"/>
            <a:ext cx="228600" cy="303211"/>
          </a:xfrm>
          <a:prstGeom prst="straightConnector1">
            <a:avLst/>
          </a:prstGeom>
          <a:noFill/>
          <a:ln w="9525" cap="rnd">
            <a:solidFill>
              <a:srgbClr val="000000"/>
            </a:solidFill>
            <a:prstDash val="solid"/>
            <a:miter/>
            <a:headEnd type="none" w="med" len="med"/>
            <a:tailEnd type="triangle" w="med" len="med"/>
          </a:ln>
        </p:spPr>
      </p:cxnSp>
      <p:grpSp>
        <p:nvGrpSpPr>
          <p:cNvPr id="8" name="Shape 260"/>
          <p:cNvGrpSpPr/>
          <p:nvPr/>
        </p:nvGrpSpPr>
        <p:grpSpPr>
          <a:xfrm>
            <a:off x="3516311" y="4440237"/>
            <a:ext cx="228600" cy="304800"/>
            <a:chOff x="6986586" y="22725062"/>
            <a:chExt cx="571500" cy="571500"/>
          </a:xfrm>
        </p:grpSpPr>
        <p:cxnSp>
          <p:nvCxnSpPr>
            <p:cNvPr id="261" name="Shape 261"/>
            <p:cNvCxnSpPr/>
            <p:nvPr/>
          </p:nvCxnSpPr>
          <p:spPr>
            <a:xfrm flipH="1">
              <a:off x="6986586" y="22725062"/>
              <a:ext cx="571500" cy="571500"/>
            </a:xfrm>
            <a:prstGeom prst="straightConnector1">
              <a:avLst/>
            </a:prstGeom>
            <a:noFill/>
            <a:ln w="9525" cap="rnd">
              <a:solidFill>
                <a:srgbClr val="000000"/>
              </a:solidFill>
              <a:prstDash val="solid"/>
              <a:miter/>
              <a:headEnd type="none" w="med" len="med"/>
              <a:tailEnd type="triangle" w="med" len="med"/>
            </a:ln>
          </p:spPr>
        </p:cxnSp>
        <p:cxnSp>
          <p:nvCxnSpPr>
            <p:cNvPr id="262" name="Shape 262"/>
            <p:cNvCxnSpPr/>
            <p:nvPr/>
          </p:nvCxnSpPr>
          <p:spPr>
            <a:xfrm rot="10800000" flipH="1">
              <a:off x="6986586" y="22725062"/>
              <a:ext cx="571500" cy="285750"/>
            </a:xfrm>
            <a:prstGeom prst="straightConnector1">
              <a:avLst/>
            </a:prstGeom>
            <a:noFill/>
            <a:ln w="9525" cap="rnd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  <p:cxnSp>
        <p:nvCxnSpPr>
          <p:cNvPr id="263" name="Shape 263"/>
          <p:cNvCxnSpPr/>
          <p:nvPr/>
        </p:nvCxnSpPr>
        <p:spPr>
          <a:xfrm flipH="1">
            <a:off x="5233986" y="4289425"/>
            <a:ext cx="344486" cy="150811"/>
          </a:xfrm>
          <a:prstGeom prst="straightConnector1">
            <a:avLst/>
          </a:prstGeom>
          <a:noFill/>
          <a:ln w="9525" cap="rnd">
            <a:solidFill>
              <a:srgbClr val="000000"/>
            </a:solidFill>
            <a:prstDash val="solid"/>
            <a:miter/>
            <a:headEnd type="none" w="med" len="med"/>
            <a:tailEnd type="triangle" w="med" len="med"/>
          </a:ln>
        </p:spPr>
      </p:cxnSp>
      <p:cxnSp>
        <p:nvCxnSpPr>
          <p:cNvPr id="264" name="Shape 264"/>
          <p:cNvCxnSpPr/>
          <p:nvPr/>
        </p:nvCxnSpPr>
        <p:spPr>
          <a:xfrm rot="10800000" flipH="1">
            <a:off x="5464175" y="4289425"/>
            <a:ext cx="342899" cy="150811"/>
          </a:xfrm>
          <a:prstGeom prst="straightConnector1">
            <a:avLst/>
          </a:prstGeom>
          <a:noFill/>
          <a:ln w="9525" cap="rnd">
            <a:solidFill>
              <a:srgbClr val="000000"/>
            </a:solidFill>
            <a:prstDash val="solid"/>
            <a:miter/>
            <a:headEnd type="none" w="med" len="med"/>
            <a:tailEnd type="triangle" w="med" len="med"/>
          </a:ln>
        </p:spPr>
      </p:cxnSp>
      <p:cxnSp>
        <p:nvCxnSpPr>
          <p:cNvPr id="265" name="Shape 265"/>
          <p:cNvCxnSpPr/>
          <p:nvPr/>
        </p:nvCxnSpPr>
        <p:spPr>
          <a:xfrm flipH="1">
            <a:off x="5464174" y="4289425"/>
            <a:ext cx="114300" cy="150811"/>
          </a:xfrm>
          <a:prstGeom prst="straightConnector1">
            <a:avLst/>
          </a:prstGeom>
          <a:noFill/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grpSp>
        <p:nvGrpSpPr>
          <p:cNvPr id="9" name="Shape 266"/>
          <p:cNvGrpSpPr/>
          <p:nvPr/>
        </p:nvGrpSpPr>
        <p:grpSpPr>
          <a:xfrm>
            <a:off x="3400424" y="3190874"/>
            <a:ext cx="458786" cy="150811"/>
            <a:chOff x="7558086" y="9801225"/>
            <a:chExt cx="1428750" cy="285750"/>
          </a:xfrm>
        </p:grpSpPr>
        <p:cxnSp>
          <p:nvCxnSpPr>
            <p:cNvPr id="267" name="Shape 267"/>
            <p:cNvCxnSpPr/>
            <p:nvPr/>
          </p:nvCxnSpPr>
          <p:spPr>
            <a:xfrm>
              <a:off x="8129586" y="9801225"/>
              <a:ext cx="857250" cy="0"/>
            </a:xfrm>
            <a:prstGeom prst="straightConnector1">
              <a:avLst/>
            </a:prstGeom>
            <a:noFill/>
            <a:ln w="9525" cap="rnd">
              <a:solidFill>
                <a:srgbClr val="000000"/>
              </a:solidFill>
              <a:prstDash val="solid"/>
              <a:miter/>
              <a:headEnd type="none" w="med" len="med"/>
              <a:tailEnd type="triangle" w="med" len="med"/>
            </a:ln>
          </p:spPr>
        </p:cxnSp>
        <p:cxnSp>
          <p:nvCxnSpPr>
            <p:cNvPr id="268" name="Shape 268"/>
            <p:cNvCxnSpPr/>
            <p:nvPr/>
          </p:nvCxnSpPr>
          <p:spPr>
            <a:xfrm rot="10800000">
              <a:off x="7558086" y="10086975"/>
              <a:ext cx="857250" cy="0"/>
            </a:xfrm>
            <a:prstGeom prst="straightConnector1">
              <a:avLst/>
            </a:prstGeom>
            <a:noFill/>
            <a:ln w="9525" cap="rnd">
              <a:solidFill>
                <a:srgbClr val="000000"/>
              </a:solidFill>
              <a:prstDash val="solid"/>
              <a:miter/>
              <a:headEnd type="none" w="med" len="med"/>
              <a:tailEnd type="triangle" w="med" len="med"/>
            </a:ln>
          </p:spPr>
        </p:cxnSp>
        <p:cxnSp>
          <p:nvCxnSpPr>
            <p:cNvPr id="269" name="Shape 269"/>
            <p:cNvCxnSpPr/>
            <p:nvPr/>
          </p:nvCxnSpPr>
          <p:spPr>
            <a:xfrm>
              <a:off x="8129586" y="9801225"/>
              <a:ext cx="285750" cy="285750"/>
            </a:xfrm>
            <a:prstGeom prst="straightConnector1">
              <a:avLst/>
            </a:prstGeom>
            <a:noFill/>
            <a:ln w="9525" cap="rnd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  <p:grpSp>
        <p:nvGrpSpPr>
          <p:cNvPr id="10" name="Shape 270"/>
          <p:cNvGrpSpPr/>
          <p:nvPr/>
        </p:nvGrpSpPr>
        <p:grpSpPr>
          <a:xfrm>
            <a:off x="5578474" y="3190874"/>
            <a:ext cx="458786" cy="150811"/>
            <a:chOff x="7558086" y="9801225"/>
            <a:chExt cx="1428750" cy="285750"/>
          </a:xfrm>
        </p:grpSpPr>
        <p:cxnSp>
          <p:nvCxnSpPr>
            <p:cNvPr id="271" name="Shape 271"/>
            <p:cNvCxnSpPr/>
            <p:nvPr/>
          </p:nvCxnSpPr>
          <p:spPr>
            <a:xfrm>
              <a:off x="8129586" y="9801225"/>
              <a:ext cx="857250" cy="0"/>
            </a:xfrm>
            <a:prstGeom prst="straightConnector1">
              <a:avLst/>
            </a:prstGeom>
            <a:noFill/>
            <a:ln w="9525" cap="rnd">
              <a:solidFill>
                <a:srgbClr val="000000"/>
              </a:solidFill>
              <a:prstDash val="solid"/>
              <a:miter/>
              <a:headEnd type="none" w="med" len="med"/>
              <a:tailEnd type="triangle" w="med" len="med"/>
            </a:ln>
          </p:spPr>
        </p:cxnSp>
        <p:cxnSp>
          <p:nvCxnSpPr>
            <p:cNvPr id="272" name="Shape 272"/>
            <p:cNvCxnSpPr/>
            <p:nvPr/>
          </p:nvCxnSpPr>
          <p:spPr>
            <a:xfrm rot="10800000">
              <a:off x="7558086" y="10086975"/>
              <a:ext cx="857250" cy="0"/>
            </a:xfrm>
            <a:prstGeom prst="straightConnector1">
              <a:avLst/>
            </a:prstGeom>
            <a:noFill/>
            <a:ln w="9525" cap="rnd">
              <a:solidFill>
                <a:srgbClr val="000000"/>
              </a:solidFill>
              <a:prstDash val="solid"/>
              <a:miter/>
              <a:headEnd type="none" w="med" len="med"/>
              <a:tailEnd type="triangle" w="med" len="med"/>
            </a:ln>
          </p:spPr>
        </p:cxnSp>
        <p:cxnSp>
          <p:nvCxnSpPr>
            <p:cNvPr id="273" name="Shape 273"/>
            <p:cNvCxnSpPr/>
            <p:nvPr/>
          </p:nvCxnSpPr>
          <p:spPr>
            <a:xfrm>
              <a:off x="8129586" y="9801225"/>
              <a:ext cx="285750" cy="285750"/>
            </a:xfrm>
            <a:prstGeom prst="straightConnector1">
              <a:avLst/>
            </a:prstGeom>
            <a:noFill/>
            <a:ln w="9525" cap="rnd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  <p:grpSp>
        <p:nvGrpSpPr>
          <p:cNvPr id="11" name="Shape 274"/>
          <p:cNvGrpSpPr/>
          <p:nvPr/>
        </p:nvGrpSpPr>
        <p:grpSpPr>
          <a:xfrm>
            <a:off x="3859211" y="3949700"/>
            <a:ext cx="458786" cy="152400"/>
            <a:chOff x="7558086" y="9801225"/>
            <a:chExt cx="1428750" cy="285750"/>
          </a:xfrm>
        </p:grpSpPr>
        <p:cxnSp>
          <p:nvCxnSpPr>
            <p:cNvPr id="275" name="Shape 275"/>
            <p:cNvCxnSpPr/>
            <p:nvPr/>
          </p:nvCxnSpPr>
          <p:spPr>
            <a:xfrm>
              <a:off x="8129586" y="9801225"/>
              <a:ext cx="857250" cy="0"/>
            </a:xfrm>
            <a:prstGeom prst="straightConnector1">
              <a:avLst/>
            </a:prstGeom>
            <a:noFill/>
            <a:ln w="9525" cap="rnd">
              <a:solidFill>
                <a:srgbClr val="000000"/>
              </a:solidFill>
              <a:prstDash val="solid"/>
              <a:miter/>
              <a:headEnd type="none" w="med" len="med"/>
              <a:tailEnd type="triangle" w="med" len="med"/>
            </a:ln>
          </p:spPr>
        </p:cxnSp>
        <p:cxnSp>
          <p:nvCxnSpPr>
            <p:cNvPr id="276" name="Shape 276"/>
            <p:cNvCxnSpPr/>
            <p:nvPr/>
          </p:nvCxnSpPr>
          <p:spPr>
            <a:xfrm rot="10800000">
              <a:off x="7558086" y="10086975"/>
              <a:ext cx="857250" cy="0"/>
            </a:xfrm>
            <a:prstGeom prst="straightConnector1">
              <a:avLst/>
            </a:prstGeom>
            <a:noFill/>
            <a:ln w="9525" cap="rnd">
              <a:solidFill>
                <a:srgbClr val="000000"/>
              </a:solidFill>
              <a:prstDash val="solid"/>
              <a:miter/>
              <a:headEnd type="none" w="med" len="med"/>
              <a:tailEnd type="triangle" w="med" len="med"/>
            </a:ln>
          </p:spPr>
        </p:cxnSp>
        <p:cxnSp>
          <p:nvCxnSpPr>
            <p:cNvPr id="277" name="Shape 277"/>
            <p:cNvCxnSpPr/>
            <p:nvPr/>
          </p:nvCxnSpPr>
          <p:spPr>
            <a:xfrm>
              <a:off x="8129586" y="9801225"/>
              <a:ext cx="285750" cy="285750"/>
            </a:xfrm>
            <a:prstGeom prst="straightConnector1">
              <a:avLst/>
            </a:prstGeom>
            <a:noFill/>
            <a:ln w="9525" cap="rnd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  <p:cxnSp>
        <p:nvCxnSpPr>
          <p:cNvPr id="278" name="Shape 278"/>
          <p:cNvCxnSpPr/>
          <p:nvPr/>
        </p:nvCxnSpPr>
        <p:spPr>
          <a:xfrm rot="10800000" flipH="1">
            <a:off x="4432300" y="2733675"/>
            <a:ext cx="228600" cy="304799"/>
          </a:xfrm>
          <a:prstGeom prst="straightConnector1">
            <a:avLst/>
          </a:prstGeom>
          <a:noFill/>
          <a:ln w="9525" cap="rnd">
            <a:solidFill>
              <a:srgbClr val="000000"/>
            </a:solidFill>
            <a:prstDash val="solid"/>
            <a:miter/>
            <a:headEnd type="none" w="med" len="med"/>
            <a:tailEnd type="triangle" w="med" len="med"/>
          </a:ln>
        </p:spPr>
      </p:cxnSp>
      <p:grpSp>
        <p:nvGrpSpPr>
          <p:cNvPr id="12" name="Shape 279"/>
          <p:cNvGrpSpPr/>
          <p:nvPr/>
        </p:nvGrpSpPr>
        <p:grpSpPr>
          <a:xfrm>
            <a:off x="4432299" y="2886076"/>
            <a:ext cx="228600" cy="304800"/>
            <a:chOff x="6986586" y="22725062"/>
            <a:chExt cx="571500" cy="571500"/>
          </a:xfrm>
        </p:grpSpPr>
        <p:cxnSp>
          <p:nvCxnSpPr>
            <p:cNvPr id="280" name="Shape 280"/>
            <p:cNvCxnSpPr/>
            <p:nvPr/>
          </p:nvCxnSpPr>
          <p:spPr>
            <a:xfrm flipH="1">
              <a:off x="6986586" y="22725062"/>
              <a:ext cx="571500" cy="571500"/>
            </a:xfrm>
            <a:prstGeom prst="straightConnector1">
              <a:avLst/>
            </a:prstGeom>
            <a:noFill/>
            <a:ln w="9525" cap="rnd">
              <a:solidFill>
                <a:srgbClr val="000000"/>
              </a:solidFill>
              <a:prstDash val="solid"/>
              <a:miter/>
              <a:headEnd type="none" w="med" len="med"/>
              <a:tailEnd type="triangle" w="med" len="med"/>
            </a:ln>
          </p:spPr>
        </p:cxnSp>
        <p:cxnSp>
          <p:nvCxnSpPr>
            <p:cNvPr id="281" name="Shape 281"/>
            <p:cNvCxnSpPr/>
            <p:nvPr/>
          </p:nvCxnSpPr>
          <p:spPr>
            <a:xfrm rot="10800000" flipH="1">
              <a:off x="6986586" y="22725062"/>
              <a:ext cx="571500" cy="285750"/>
            </a:xfrm>
            <a:prstGeom prst="straightConnector1">
              <a:avLst/>
            </a:prstGeom>
            <a:noFill/>
            <a:ln w="9525" cap="rnd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  <p:cxnSp>
        <p:nvCxnSpPr>
          <p:cNvPr id="282" name="Shape 282"/>
          <p:cNvCxnSpPr/>
          <p:nvPr/>
        </p:nvCxnSpPr>
        <p:spPr>
          <a:xfrm rot="10800000">
            <a:off x="6724649" y="3341687"/>
            <a:ext cx="573086" cy="0"/>
          </a:xfrm>
          <a:prstGeom prst="straightConnector1">
            <a:avLst/>
          </a:prstGeom>
          <a:noFill/>
          <a:ln w="9525" cap="rnd">
            <a:solidFill>
              <a:srgbClr val="000000"/>
            </a:solidFill>
            <a:prstDash val="solid"/>
            <a:miter/>
            <a:headEnd type="none" w="med" len="med"/>
            <a:tailEnd type="triangle" w="med" len="med"/>
          </a:ln>
        </p:spPr>
      </p:cxnSp>
      <p:cxnSp>
        <p:nvCxnSpPr>
          <p:cNvPr id="283" name="Shape 283"/>
          <p:cNvCxnSpPr/>
          <p:nvPr/>
        </p:nvCxnSpPr>
        <p:spPr>
          <a:xfrm>
            <a:off x="6724650" y="3949700"/>
            <a:ext cx="687387" cy="0"/>
          </a:xfrm>
          <a:prstGeom prst="straightConnector1">
            <a:avLst/>
          </a:prstGeom>
          <a:noFill/>
          <a:ln w="9525" cap="rnd">
            <a:solidFill>
              <a:srgbClr val="000000"/>
            </a:solidFill>
            <a:prstDash val="solid"/>
            <a:miter/>
            <a:headEnd type="none" w="med" len="med"/>
            <a:tailEnd type="triangle" w="med" len="med"/>
          </a:ln>
        </p:spPr>
      </p:cxnSp>
      <p:sp>
        <p:nvSpPr>
          <p:cNvPr id="284" name="Shape 284"/>
          <p:cNvSpPr/>
          <p:nvPr/>
        </p:nvSpPr>
        <p:spPr>
          <a:xfrm>
            <a:off x="2598736" y="3038475"/>
            <a:ext cx="114300" cy="1216024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Shape 285"/>
          <p:cNvSpPr txBox="1"/>
          <p:nvPr/>
        </p:nvSpPr>
        <p:spPr>
          <a:xfrm>
            <a:off x="1331912" y="3578225"/>
            <a:ext cx="1520825" cy="873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IEEE 802.11p </a:t>
            </a:r>
          </a:p>
        </p:txBody>
      </p:sp>
      <p:sp>
        <p:nvSpPr>
          <p:cNvPr id="286" name="Shape 286"/>
          <p:cNvSpPr txBox="1"/>
          <p:nvPr/>
        </p:nvSpPr>
        <p:spPr>
          <a:xfrm>
            <a:off x="250825" y="6165304"/>
            <a:ext cx="8641655" cy="55616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ru-RU" sz="1800" b="0" i="0" u="none" strike="noStrike" cap="none" baseline="0" dirty="0" smtClean="0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                                     </a:t>
            </a:r>
            <a:r>
              <a:rPr lang="en-US" sz="1800" b="0" i="0" u="none" strike="noStrike" cap="none" baseline="0" dirty="0" smtClean="0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1 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– </a:t>
            </a:r>
            <a:r>
              <a:rPr lang="en-US" sz="1800" b="0" i="0" u="none" strike="noStrike" cap="none" baseline="0" dirty="0" err="1" smtClean="0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автомобили</a:t>
            </a:r>
            <a:r>
              <a:rPr lang="ru-RU" dirty="0" smtClean="0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    </a:t>
            </a:r>
            <a:r>
              <a:rPr lang="en-US" sz="1800" b="0" i="0" u="none" strike="noStrike" cap="none" baseline="0" dirty="0" smtClean="0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2 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– </a:t>
            </a:r>
            <a:r>
              <a:rPr lang="en-US" sz="1800" b="0" i="0" u="none" strike="noStrike" cap="none" baseline="0" dirty="0" err="1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узлы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sz="1800" b="0" i="0" u="none" strike="noStrike" cap="none" baseline="0" dirty="0" err="1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придорожной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sz="1800" b="0" i="0" u="none" strike="noStrike" cap="none" baseline="0" dirty="0" err="1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сети</a:t>
            </a:r>
            <a:endParaRPr lang="en-US" sz="1800" b="0" i="0" u="none" strike="noStrike" cap="none" baseline="0" dirty="0">
              <a:solidFill>
                <a:schemeClr val="dk1"/>
              </a:solidFill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87" name="Shape 287"/>
          <p:cNvPicPr preferRelativeResize="0"/>
          <p:nvPr/>
        </p:nvPicPr>
        <p:blipFill rotWithShape="1">
          <a:blip r:embed="rId3" cstate="print"/>
          <a:srcRect/>
          <a:stretch/>
        </p:blipFill>
        <p:spPr>
          <a:xfrm>
            <a:off x="3708400" y="3213100"/>
            <a:ext cx="679449" cy="3349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Shape 288"/>
          <p:cNvPicPr preferRelativeResize="0"/>
          <p:nvPr/>
        </p:nvPicPr>
        <p:blipFill rotWithShape="1">
          <a:blip r:embed="rId4" cstate="print"/>
          <a:srcRect/>
          <a:stretch/>
        </p:blipFill>
        <p:spPr>
          <a:xfrm>
            <a:off x="2555875" y="3255961"/>
            <a:ext cx="792162" cy="2301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Shape 289"/>
          <p:cNvPicPr preferRelativeResize="0"/>
          <p:nvPr/>
        </p:nvPicPr>
        <p:blipFill rotWithShape="1">
          <a:blip r:embed="rId3" cstate="print"/>
          <a:srcRect/>
          <a:stretch/>
        </p:blipFill>
        <p:spPr>
          <a:xfrm>
            <a:off x="4932362" y="3213100"/>
            <a:ext cx="679449" cy="3349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Shape 290"/>
          <p:cNvPicPr preferRelativeResize="0"/>
          <p:nvPr/>
        </p:nvPicPr>
        <p:blipFill rotWithShape="1">
          <a:blip r:embed="rId4" cstate="print"/>
          <a:srcRect/>
          <a:stretch/>
        </p:blipFill>
        <p:spPr>
          <a:xfrm>
            <a:off x="5867400" y="3284537"/>
            <a:ext cx="792162" cy="2301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Shape 291"/>
          <p:cNvPicPr preferRelativeResize="0"/>
          <p:nvPr/>
        </p:nvPicPr>
        <p:blipFill rotWithShape="1">
          <a:blip r:embed="rId5" cstate="print"/>
          <a:srcRect/>
          <a:stretch/>
        </p:blipFill>
        <p:spPr>
          <a:xfrm>
            <a:off x="3059111" y="3933825"/>
            <a:ext cx="720724" cy="304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Shape 292"/>
          <p:cNvPicPr preferRelativeResize="0"/>
          <p:nvPr/>
        </p:nvPicPr>
        <p:blipFill rotWithShape="1">
          <a:blip r:embed="rId5" cstate="print"/>
          <a:srcRect/>
          <a:stretch/>
        </p:blipFill>
        <p:spPr>
          <a:xfrm>
            <a:off x="4284662" y="3933825"/>
            <a:ext cx="720724" cy="304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Shape 293"/>
          <p:cNvPicPr preferRelativeResize="0"/>
          <p:nvPr/>
        </p:nvPicPr>
        <p:blipFill rotWithShape="1">
          <a:blip r:embed="rId6" cstate="print"/>
          <a:srcRect/>
          <a:stretch/>
        </p:blipFill>
        <p:spPr>
          <a:xfrm>
            <a:off x="5724525" y="3860800"/>
            <a:ext cx="719136" cy="307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>
            <a:spLocks noGrp="1"/>
          </p:cNvSpPr>
          <p:nvPr>
            <p:ph type="title"/>
          </p:nvPr>
        </p:nvSpPr>
        <p:spPr>
          <a:xfrm>
            <a:off x="173068" y="4509121"/>
            <a:ext cx="5767084" cy="6480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i="0" u="none" strike="noStrike" cap="none" baseline="0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     </a:t>
            </a:r>
            <a:r>
              <a:rPr lang="en-US" sz="2400" i="0" u="none" strike="noStrike" cap="none" baseline="0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Рекомендация</a:t>
            </a:r>
            <a:r>
              <a:rPr lang="en-US" sz="2400" i="0" u="none" strike="noStrike" cap="none" baseline="0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0" u="none" strike="noStrike" cap="none" baseline="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МСЭ-Т Y.2281.</a:t>
            </a:r>
          </a:p>
        </p:txBody>
      </p:sp>
      <p:sp>
        <p:nvSpPr>
          <p:cNvPr id="5" name="Shape 298"/>
          <p:cNvSpPr txBox="1">
            <a:spLocks/>
          </p:cNvSpPr>
          <p:nvPr/>
        </p:nvSpPr>
        <p:spPr>
          <a:xfrm>
            <a:off x="173068" y="0"/>
            <a:ext cx="9144000" cy="1052511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Виды взаимодействий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6" name="Shape 298"/>
          <p:cNvSpPr txBox="1">
            <a:spLocks/>
          </p:cNvSpPr>
          <p:nvPr/>
        </p:nvSpPr>
        <p:spPr>
          <a:xfrm>
            <a:off x="173068" y="908721"/>
            <a:ext cx="8863428" cy="3744415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ru-RU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- </a:t>
            </a:r>
            <a:r>
              <a:rPr lang="en-US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v2v (vehicular to vehicular)</a:t>
            </a:r>
            <a:r>
              <a:rPr lang="ru-RU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,</a:t>
            </a:r>
            <a:r>
              <a:rPr lang="en-US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ru-RU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транспортное средство – транспортное средство</a:t>
            </a:r>
          </a:p>
          <a:p>
            <a:pPr algn="l"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ru-RU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- </a:t>
            </a:r>
            <a:r>
              <a:rPr lang="en-US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v2i (vehicular to infrastructure )</a:t>
            </a:r>
            <a:r>
              <a:rPr lang="ru-RU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, </a:t>
            </a:r>
            <a:r>
              <a:rPr lang="ru-RU" sz="28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транспортное </a:t>
            </a:r>
            <a:r>
              <a:rPr lang="ru-RU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средство – инфраструктура </a:t>
            </a:r>
          </a:p>
          <a:p>
            <a:pPr algn="l"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ru-RU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- </a:t>
            </a:r>
            <a:r>
              <a:rPr lang="en-US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v2h(vehicular to home)</a:t>
            </a:r>
            <a:r>
              <a:rPr lang="ru-RU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, </a:t>
            </a:r>
            <a:r>
              <a:rPr lang="ru-RU" sz="28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транспортное средство </a:t>
            </a:r>
            <a:r>
              <a:rPr lang="ru-RU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– дом</a:t>
            </a:r>
          </a:p>
          <a:p>
            <a:pPr algn="l"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ru-RU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- </a:t>
            </a:r>
            <a:r>
              <a:rPr lang="en-US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v2g (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vehicular </a:t>
            </a:r>
            <a:r>
              <a:rPr lang="en-US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to Grid)</a:t>
            </a:r>
            <a:r>
              <a:rPr lang="ru-RU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, </a:t>
            </a:r>
            <a:r>
              <a:rPr lang="ru-RU" sz="28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транспортное средство </a:t>
            </a:r>
            <a:r>
              <a:rPr lang="ru-RU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– вычислительные ресурсы </a:t>
            </a:r>
            <a:endParaRPr lang="ru-RU" sz="2800" dirty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514350" indent="-514350" algn="l">
              <a:spcBef>
                <a:spcPts val="0"/>
              </a:spcBef>
              <a:buClr>
                <a:schemeClr val="dk1"/>
              </a:buClr>
              <a:buSzPct val="25000"/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 txBox="1">
            <a:spLocks noGrp="1"/>
          </p:cNvSpPr>
          <p:nvPr>
            <p:ph type="title"/>
          </p:nvPr>
        </p:nvSpPr>
        <p:spPr>
          <a:xfrm>
            <a:off x="0" y="274637"/>
            <a:ext cx="9144000" cy="778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b="1" i="0" u="none" strike="noStrike" cap="none" baseline="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Приложения</a:t>
            </a:r>
            <a:r>
              <a:rPr lang="en-US" sz="2800" b="1" i="0" u="none" strike="noStrike" cap="none" baseline="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b="1" i="0" u="none" strike="noStrike" cap="none" baseline="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автомобильных</a:t>
            </a:r>
            <a:r>
              <a:rPr lang="en-US" sz="2800" b="1" i="0" u="none" strike="noStrike" cap="none" baseline="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b="1" i="0" u="none" strike="noStrike" cap="none" baseline="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сетей</a:t>
            </a:r>
            <a:r>
              <a:rPr lang="en-US" sz="2800" b="1" i="0" u="none" strike="noStrike" cap="none" baseline="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</a:p>
        </p:txBody>
      </p:sp>
      <p:sp>
        <p:nvSpPr>
          <p:cNvPr id="306" name="Shape 306"/>
          <p:cNvSpPr txBox="1">
            <a:spLocks noGrp="1"/>
          </p:cNvSpPr>
          <p:nvPr>
            <p:ph idx="1"/>
          </p:nvPr>
        </p:nvSpPr>
        <p:spPr>
          <a:xfrm>
            <a:off x="142875" y="1285875"/>
            <a:ext cx="8858249" cy="49291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just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Приложения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,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ориентированные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на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техобслуживание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автомобилей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:</a:t>
            </a:r>
          </a:p>
          <a:p>
            <a:pPr marL="800100" marR="0" lvl="1" indent="-342900" algn="just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1600" b="0" i="0" u="none" strike="noStrike" cap="none" baseline="0" dirty="0" err="1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удаленная</a:t>
            </a:r>
            <a:r>
              <a:rPr lang="en-US" sz="1600" b="0" i="0" u="none" strike="noStrike" cap="none" baseline="0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1600" b="0" i="0" u="none" strike="noStrike" cap="none" baseline="0" dirty="0" err="1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диагностика</a:t>
            </a:r>
            <a:r>
              <a:rPr lang="en-US" sz="1600" b="0" i="0" u="none" strike="noStrike" cap="none" baseline="0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,</a:t>
            </a:r>
          </a:p>
          <a:p>
            <a:pPr marL="800100" marR="0" lvl="1" indent="-342900" algn="just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1600" b="0" i="0" u="none" strike="noStrike" cap="none" baseline="0" dirty="0" err="1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перезагрузка</a:t>
            </a:r>
            <a:r>
              <a:rPr lang="en-US" sz="1600" b="0" i="0" u="none" strike="noStrike" cap="none" baseline="0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1600" b="0" i="0" u="none" strike="noStrike" cap="none" baseline="0" dirty="0" err="1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данных</a:t>
            </a:r>
            <a:r>
              <a:rPr lang="en-US" sz="1600" b="0" i="0" u="none" strike="noStrike" cap="none" baseline="0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и </a:t>
            </a:r>
            <a:r>
              <a:rPr lang="en-US" sz="1600" b="0" i="0" u="none" strike="noStrike" cap="none" baseline="0" dirty="0" err="1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программного</a:t>
            </a:r>
            <a:r>
              <a:rPr lang="en-US" sz="1600" b="0" i="0" u="none" strike="noStrike" cap="none" baseline="0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1600" b="0" i="0" u="none" strike="noStrike" cap="none" baseline="0" dirty="0" err="1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обеспечения</a:t>
            </a:r>
            <a:r>
              <a:rPr lang="en-US" sz="1600" b="0" i="0" u="none" strike="noStrike" cap="none" baseline="0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1600" b="0" i="0" u="none" strike="noStrike" cap="none" baseline="0" dirty="0" err="1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автомобиля</a:t>
            </a:r>
            <a:r>
              <a:rPr lang="en-US" sz="1600" b="0" i="0" u="none" strike="noStrike" cap="none" baseline="0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;</a:t>
            </a:r>
          </a:p>
          <a:p>
            <a:pPr algn="just">
              <a:spcBef>
                <a:spcPts val="400"/>
              </a:spcBef>
              <a:buClr>
                <a:schemeClr val="dk1"/>
              </a:buClr>
              <a:buSzPct val="100000"/>
            </a:pPr>
            <a:r>
              <a:rPr lang="en-US" sz="2000" b="0" i="0" u="none" strike="noStrike" cap="none" baseline="0" dirty="0" err="1" smtClean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Приложения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,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ориентированные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на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дорожную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безопасность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:</a:t>
            </a:r>
          </a:p>
          <a:p>
            <a:pPr marL="800100" marR="0" lvl="1" indent="-342900" algn="just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1600" b="0" i="0" u="none" strike="noStrike" cap="none" baseline="0" dirty="0" err="1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помощь</a:t>
            </a:r>
            <a:r>
              <a:rPr lang="en-US" sz="1600" b="0" i="0" u="none" strike="noStrike" cap="none" baseline="0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1600" b="0" i="0" u="none" strike="noStrike" cap="none" baseline="0" dirty="0" err="1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при</a:t>
            </a:r>
            <a:r>
              <a:rPr lang="en-US" sz="1600" b="0" i="0" u="none" strike="noStrike" cap="none" baseline="0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1600" b="0" i="0" u="none" strike="noStrike" cap="none" baseline="0" dirty="0" err="1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авариях</a:t>
            </a:r>
            <a:r>
              <a:rPr lang="en-US" sz="1600" b="0" i="0" u="none" strike="noStrike" cap="none" baseline="0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,</a:t>
            </a:r>
          </a:p>
          <a:p>
            <a:pPr marL="800100" marR="0" lvl="1" indent="-342900" algn="just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1600" b="0" i="0" u="none" strike="noStrike" cap="none" baseline="0" dirty="0" err="1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поддержка</a:t>
            </a:r>
            <a:r>
              <a:rPr lang="en-US" sz="1600" b="0" i="0" u="none" strike="noStrike" cap="none" baseline="0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1600" b="0" i="0" u="none" strike="noStrike" cap="none" baseline="0" dirty="0" err="1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водителя</a:t>
            </a:r>
            <a:r>
              <a:rPr lang="en-US" sz="1600" b="0" i="0" u="none" strike="noStrike" cap="none" baseline="0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в </a:t>
            </a:r>
            <a:r>
              <a:rPr lang="en-US" sz="1600" b="0" i="0" u="none" strike="noStrike" cap="none" baseline="0" dirty="0" err="1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сложных</a:t>
            </a:r>
            <a:r>
              <a:rPr lang="en-US" sz="1600" b="0" i="0" u="none" strike="noStrike" cap="none" baseline="0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1600" b="0" i="0" u="none" strike="noStrike" cap="none" baseline="0" dirty="0" err="1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дорожных</a:t>
            </a:r>
            <a:r>
              <a:rPr lang="en-US" sz="1600" b="0" i="0" u="none" strike="noStrike" cap="none" baseline="0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1600" b="0" i="0" u="none" strike="noStrike" cap="none" baseline="0" dirty="0" err="1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ситуациях</a:t>
            </a:r>
            <a:r>
              <a:rPr lang="en-US" sz="1600" b="0" i="0" u="none" strike="noStrike" cap="none" baseline="0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; </a:t>
            </a:r>
          </a:p>
          <a:p>
            <a:pPr>
              <a:spcBef>
                <a:spcPts val="400"/>
              </a:spcBef>
              <a:buClr>
                <a:schemeClr val="dk1"/>
              </a:buClr>
              <a:buSzPct val="100000"/>
            </a:pPr>
            <a:r>
              <a:rPr lang="en-US" sz="2000" b="0" i="0" u="none" strike="noStrike" cap="none" baseline="0" dirty="0" err="1" smtClean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Приложения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,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ориентированные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на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пассажиров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:</a:t>
            </a:r>
          </a:p>
          <a:p>
            <a:pPr marL="800100" marR="0" lvl="1" indent="-3429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1600" b="0" i="0" u="none" strike="noStrike" cap="none" baseline="0" dirty="0" err="1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доступ</a:t>
            </a:r>
            <a:r>
              <a:rPr lang="en-US" sz="1600" b="0" i="0" u="none" strike="noStrike" cap="none" baseline="0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в </a:t>
            </a:r>
            <a:r>
              <a:rPr lang="en-US" sz="1600" b="0" i="0" u="none" strike="noStrike" cap="none" baseline="0" dirty="0" err="1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интернет</a:t>
            </a:r>
            <a:r>
              <a:rPr lang="en-US" sz="1600" b="0" i="0" u="none" strike="noStrike" cap="none" baseline="0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,</a:t>
            </a:r>
          </a:p>
          <a:p>
            <a:pPr marL="800100" marR="0" lvl="1" indent="-3429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1600" b="0" i="0" u="none" strike="noStrike" cap="none" baseline="0" dirty="0" err="1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аудиовизуальные</a:t>
            </a:r>
            <a:r>
              <a:rPr lang="en-US" sz="1600" b="0" i="0" u="none" strike="noStrike" cap="none" baseline="0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1600" b="0" i="0" u="none" strike="noStrike" cap="none" baseline="0" dirty="0" err="1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услуги</a:t>
            </a:r>
            <a:r>
              <a:rPr lang="en-US" sz="1600" b="0" i="0" u="none" strike="noStrike" cap="none" baseline="0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, в </a:t>
            </a:r>
            <a:r>
              <a:rPr lang="en-US" sz="1600" b="0" i="0" u="none" strike="noStrike" cap="none" baseline="0" dirty="0" err="1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том</a:t>
            </a:r>
            <a:r>
              <a:rPr lang="en-US" sz="1600" b="0" i="0" u="none" strike="noStrike" cap="none" baseline="0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1600" b="0" i="0" u="none" strike="noStrike" cap="none" baseline="0" dirty="0" err="1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числе</a:t>
            </a:r>
            <a:r>
              <a:rPr lang="en-US" sz="1600" b="0" i="0" u="none" strike="noStrike" cap="none" baseline="0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IPTV;</a:t>
            </a:r>
          </a:p>
          <a:p>
            <a:pPr>
              <a:spcBef>
                <a:spcPts val="400"/>
              </a:spcBef>
              <a:buClr>
                <a:schemeClr val="dk1"/>
              </a:buClr>
              <a:buSzPct val="100000"/>
            </a:pPr>
            <a:r>
              <a:rPr lang="en-US" sz="2000" b="0" i="0" u="none" strike="noStrike" cap="none" baseline="0" dirty="0" err="1" smtClean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Приложения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,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ориентированные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на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оптимизацию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дорожного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трафика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:</a:t>
            </a:r>
          </a:p>
          <a:p>
            <a:pPr marL="800100" marR="0" lvl="1" indent="-3429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1600" b="0" i="0" u="none" strike="noStrike" cap="none" baseline="0" dirty="0" err="1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помощь</a:t>
            </a:r>
            <a:r>
              <a:rPr lang="en-US" sz="1600" b="0" i="0" u="none" strike="noStrike" cap="none" baseline="0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в </a:t>
            </a:r>
            <a:r>
              <a:rPr lang="en-US" sz="1600" b="0" i="0" u="none" strike="noStrike" cap="none" baseline="0" dirty="0" err="1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навигации</a:t>
            </a:r>
            <a:r>
              <a:rPr lang="en-US" sz="1600" b="0" i="0" u="none" strike="noStrike" cap="none" baseline="0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, </a:t>
            </a:r>
            <a:r>
              <a:rPr lang="en-US" sz="1600" b="0" i="0" u="none" strike="noStrike" cap="none" baseline="0" dirty="0" err="1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например</a:t>
            </a:r>
            <a:r>
              <a:rPr lang="en-US" sz="1600" b="0" i="0" u="none" strike="noStrike" cap="none" baseline="0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, </a:t>
            </a:r>
            <a:r>
              <a:rPr lang="en-US" sz="1600" b="0" i="0" u="none" strike="noStrike" cap="none" baseline="0" dirty="0" err="1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рекомендации</a:t>
            </a:r>
            <a:r>
              <a:rPr lang="en-US" sz="1600" b="0" i="0" u="none" strike="noStrike" cap="none" baseline="0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1600" b="0" i="0" u="none" strike="noStrike" cap="none" baseline="0" dirty="0" err="1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по</a:t>
            </a:r>
            <a:r>
              <a:rPr lang="en-US" sz="1600" b="0" i="0" u="none" strike="noStrike" cap="none" baseline="0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1600" b="0" i="0" u="none" strike="noStrike" cap="none" baseline="0" dirty="0" err="1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объезду</a:t>
            </a:r>
            <a:r>
              <a:rPr lang="en-US" sz="1600" b="0" i="0" u="none" strike="noStrike" cap="none" baseline="0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1600" b="0" i="0" u="none" strike="noStrike" cap="none" baseline="0" dirty="0" err="1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временных</a:t>
            </a:r>
            <a:r>
              <a:rPr lang="en-US" sz="1600" b="0" i="0" u="none" strike="noStrike" cap="none" baseline="0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1600" b="0" i="0" u="none" strike="noStrike" cap="none" baseline="0" dirty="0" err="1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препятствий</a:t>
            </a:r>
            <a:r>
              <a:rPr lang="en-US" sz="1600" b="0" i="0" u="none" strike="noStrike" cap="none" baseline="0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,</a:t>
            </a:r>
          </a:p>
          <a:p>
            <a:pPr marL="800100" marR="0" lvl="1" indent="-3429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1600" b="0" i="0" u="none" strike="noStrike" cap="none" baseline="0" dirty="0" err="1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управление</a:t>
            </a:r>
            <a:r>
              <a:rPr lang="en-US" sz="1600" b="0" i="0" u="none" strike="noStrike" cap="none" baseline="0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1600" b="0" i="0" u="none" strike="noStrike" cap="none" baseline="0" dirty="0" err="1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скоростью</a:t>
            </a:r>
            <a:r>
              <a:rPr lang="en-US" sz="1600" b="0" i="0" u="none" strike="noStrike" cap="none" baseline="0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;</a:t>
            </a:r>
          </a:p>
          <a:p>
            <a:pPr>
              <a:spcBef>
                <a:spcPts val="400"/>
              </a:spcBef>
              <a:buClr>
                <a:schemeClr val="dk1"/>
              </a:buClr>
              <a:buSzPct val="100000"/>
            </a:pPr>
            <a:r>
              <a:rPr lang="en-US" sz="2000" b="0" i="0" u="none" strike="noStrike" cap="none" baseline="0" dirty="0" err="1" smtClean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Приложения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,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ориентированные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на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автомобиль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:</a:t>
            </a:r>
          </a:p>
          <a:p>
            <a:pPr marL="800100" marR="0" lvl="1" indent="-3429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1600" b="0" i="0" u="none" strike="noStrike" cap="none" baseline="0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   </a:t>
            </a:r>
            <a:r>
              <a:rPr lang="en-US" sz="1600" b="0" i="0" u="none" strike="noStrike" cap="none" baseline="0" dirty="0" err="1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логистика</a:t>
            </a:r>
            <a:r>
              <a:rPr lang="en-US" sz="1600" b="0" i="0" u="none" strike="noStrike" cap="none" baseline="0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,</a:t>
            </a:r>
          </a:p>
          <a:p>
            <a:pPr marL="800100" marR="0" lvl="1" indent="-3429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1600" b="0" i="0" u="none" strike="noStrike" cap="none" baseline="0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   </a:t>
            </a:r>
            <a:r>
              <a:rPr lang="en-US" sz="1600" b="0" i="0" u="none" strike="noStrike" cap="none" baseline="0" dirty="0" err="1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парковка</a:t>
            </a:r>
            <a:r>
              <a:rPr lang="en-US" sz="1600" b="0" i="0" u="none" strike="noStrike" cap="none" baseline="0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400" b="0" i="0" u="none" strike="noStrike" cap="none" baseline="0" dirty="0">
              <a:solidFill>
                <a:schemeClr val="dk1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>
            <a:spLocks noGrp="1"/>
          </p:cNvSpPr>
          <p:nvPr>
            <p:ph type="title"/>
          </p:nvPr>
        </p:nvSpPr>
        <p:spPr>
          <a:xfrm>
            <a:off x="0" y="188641"/>
            <a:ext cx="9144000" cy="5040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b="1" i="0" u="none" strike="noStrike" cap="none" baseline="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Архитектура</a:t>
            </a:r>
            <a:r>
              <a:rPr lang="en-US" sz="2800" b="1" i="0" u="none" strike="noStrike" cap="none" baseline="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b="1" i="0" u="none" strike="noStrike" cap="none" baseline="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сети</a:t>
            </a:r>
            <a:r>
              <a:rPr lang="en-US" sz="2800" b="1" i="0" u="none" strike="noStrike" cap="none" baseline="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b="1" i="0" u="none" strike="noStrike" cap="none" baseline="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при</a:t>
            </a:r>
            <a:r>
              <a:rPr lang="en-US" sz="2800" b="1" i="0" u="none" strike="noStrike" cap="none" baseline="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b="1" i="0" u="none" strike="noStrike" cap="none" baseline="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использовании</a:t>
            </a:r>
            <a:r>
              <a:rPr lang="en-US" sz="2800" b="1" i="0" u="none" strike="noStrike" cap="none" baseline="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b="1" i="0" u="none" strike="noStrike" cap="none" baseline="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адресации</a:t>
            </a:r>
            <a:r>
              <a:rPr lang="en-US" sz="2800" b="1" i="0" u="none" strike="noStrike" cap="none" baseline="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IP</a:t>
            </a:r>
          </a:p>
        </p:txBody>
      </p:sp>
      <p:pic>
        <p:nvPicPr>
          <p:cNvPr id="312" name="Shape 312"/>
          <p:cNvPicPr preferRelativeResize="0"/>
          <p:nvPr/>
        </p:nvPicPr>
        <p:blipFill rotWithShape="1">
          <a:blip r:embed="rId3" cstate="print"/>
          <a:srcRect/>
          <a:stretch/>
        </p:blipFill>
        <p:spPr>
          <a:xfrm>
            <a:off x="467544" y="908720"/>
            <a:ext cx="8424936" cy="5832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 txBox="1">
            <a:spLocks noGrp="1"/>
          </p:cNvSpPr>
          <p:nvPr>
            <p:ph type="title"/>
          </p:nvPr>
        </p:nvSpPr>
        <p:spPr>
          <a:xfrm>
            <a:off x="0" y="188639"/>
            <a:ext cx="9144000" cy="432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ru-RU" sz="2800" b="1" i="0" u="none" strike="noStrike" cap="none" baseline="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Беспроводные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с</a:t>
            </a:r>
            <a:r>
              <a:rPr lang="en-US" sz="2800" b="1" i="0" u="none" strike="noStrike" cap="none" baseline="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енсор</a:t>
            </a:r>
            <a:r>
              <a:rPr lang="ru-RU" sz="2800" b="1" i="0" u="none" strike="noStrike" cap="none" baseline="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н</a:t>
            </a:r>
            <a:r>
              <a:rPr lang="en-US" sz="2800" b="1" i="0" u="none" strike="noStrike" cap="none" baseline="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ы</a:t>
            </a:r>
            <a:r>
              <a:rPr lang="ru-RU" sz="2800" b="1" i="0" u="none" strike="noStrike" cap="none" baseline="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е сети</a:t>
            </a:r>
            <a:endParaRPr lang="en-US" sz="2800" b="1" i="0" u="none" strike="noStrike" cap="none" baseline="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836712"/>
            <a:ext cx="5832648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Кластерная архитектура в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БСС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55436-E678-4AA9-95C8-36F0AF2810A5}" type="slidenum">
              <a:rPr lang="ru-RU" smtClean="0"/>
              <a:pPr/>
              <a:t>19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40768"/>
            <a:ext cx="7344816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3212139"/>
      </p:ext>
    </p:extLst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395536" y="188639"/>
            <a:ext cx="8229600" cy="720081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План</a:t>
            </a:r>
            <a:endParaRPr lang="ru" sz="28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395536" y="1052736"/>
            <a:ext cx="8229600" cy="489559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19100">
              <a:buClr>
                <a:schemeClr val="dk1"/>
              </a:buClr>
              <a:buSzPct val="100000"/>
            </a:pPr>
            <a:r>
              <a:rPr lang="ru-RU" sz="2400" dirty="0" smtClean="0">
                <a:latin typeface="Times New Roman"/>
                <a:ea typeface="Times New Roman"/>
                <a:cs typeface="Times New Roman"/>
                <a:sym typeface="Times New Roman"/>
              </a:rPr>
              <a:t>Ч</a:t>
            </a:r>
            <a:r>
              <a:rPr lang="ru" sz="2400" dirty="0" smtClean="0">
                <a:latin typeface="Times New Roman"/>
                <a:ea typeface="Times New Roman"/>
                <a:cs typeface="Times New Roman"/>
                <a:sym typeface="Times New Roman"/>
              </a:rPr>
              <a:t>то такое </a:t>
            </a:r>
            <a:r>
              <a:rPr lang="en-US" sz="2400" dirty="0" err="1" smtClean="0">
                <a:latin typeface="Times New Roman"/>
                <a:ea typeface="Times New Roman"/>
                <a:cs typeface="Times New Roman"/>
                <a:sym typeface="Verdana"/>
              </a:rPr>
              <a:t>самоорганизующ</a:t>
            </a:r>
            <a:r>
              <a:rPr lang="ru-RU" sz="2400" dirty="0" err="1" smtClean="0">
                <a:latin typeface="Times New Roman"/>
                <a:ea typeface="Times New Roman"/>
                <a:cs typeface="Times New Roman"/>
                <a:sym typeface="Verdana"/>
              </a:rPr>
              <a:t>ие</a:t>
            </a:r>
            <a:r>
              <a:rPr lang="en-US" sz="2400" dirty="0" err="1" smtClean="0">
                <a:latin typeface="Times New Roman"/>
                <a:ea typeface="Times New Roman"/>
                <a:cs typeface="Times New Roman"/>
                <a:sym typeface="Verdana"/>
              </a:rPr>
              <a:t>ся</a:t>
            </a:r>
            <a:r>
              <a:rPr lang="en-US" sz="2400" dirty="0" smtClean="0">
                <a:latin typeface="Times New Roman"/>
                <a:ea typeface="Times New Roman"/>
                <a:cs typeface="Times New Roman"/>
                <a:sym typeface="Verdana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  <a:sym typeface="Verdana"/>
              </a:rPr>
              <a:t>сети</a:t>
            </a:r>
            <a:r>
              <a:rPr lang="en-US" sz="2400" dirty="0">
                <a:latin typeface="Times New Roman"/>
                <a:ea typeface="Times New Roman"/>
                <a:cs typeface="Times New Roman"/>
                <a:sym typeface="Verdana"/>
              </a:rPr>
              <a:t> </a:t>
            </a:r>
            <a:endParaRPr lang="ru" sz="2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19100">
              <a:buClr>
                <a:schemeClr val="dk1"/>
              </a:buClr>
              <a:buSzPct val="100000"/>
            </a:pPr>
            <a:r>
              <a:rPr lang="en-US" sz="2400" dirty="0" err="1">
                <a:latin typeface="Times New Roman"/>
                <a:ea typeface="Times New Roman"/>
                <a:cs typeface="Times New Roman"/>
                <a:sym typeface="Verdana"/>
              </a:rPr>
              <a:t>Архитектура</a:t>
            </a:r>
            <a:r>
              <a:rPr lang="en-US" sz="2400" dirty="0">
                <a:latin typeface="Times New Roman"/>
                <a:ea typeface="Times New Roman"/>
                <a:cs typeface="Times New Roman"/>
                <a:sym typeface="Verdana"/>
              </a:rPr>
              <a:t> </a:t>
            </a:r>
            <a:r>
              <a:rPr lang="en-US" sz="2400" dirty="0" err="1" smtClean="0">
                <a:latin typeface="Times New Roman"/>
                <a:ea typeface="Times New Roman"/>
                <a:cs typeface="Times New Roman"/>
                <a:sym typeface="Verdana"/>
              </a:rPr>
              <a:t>самоорганизующ</a:t>
            </a:r>
            <a:r>
              <a:rPr lang="ru-RU" sz="2400" dirty="0" smtClean="0">
                <a:latin typeface="Times New Roman"/>
                <a:ea typeface="Times New Roman"/>
                <a:cs typeface="Times New Roman"/>
                <a:sym typeface="Verdana"/>
              </a:rPr>
              <a:t>их</a:t>
            </a:r>
            <a:r>
              <a:rPr lang="en-US" sz="2400" dirty="0" err="1" smtClean="0">
                <a:latin typeface="Times New Roman"/>
                <a:ea typeface="Times New Roman"/>
                <a:cs typeface="Times New Roman"/>
                <a:sym typeface="Verdana"/>
              </a:rPr>
              <a:t>ся</a:t>
            </a:r>
            <a:r>
              <a:rPr lang="ru-RU" sz="2400" dirty="0">
                <a:latin typeface="Times New Roman"/>
                <a:ea typeface="Times New Roman"/>
                <a:cs typeface="Times New Roman"/>
                <a:sym typeface="Verdana"/>
              </a:rPr>
              <a:t> </a:t>
            </a:r>
            <a:r>
              <a:rPr lang="en-US" sz="2400" dirty="0" err="1" smtClean="0">
                <a:latin typeface="Times New Roman"/>
                <a:ea typeface="Times New Roman"/>
                <a:cs typeface="Times New Roman"/>
                <a:sym typeface="Verdana"/>
              </a:rPr>
              <a:t>сет</a:t>
            </a:r>
            <a:r>
              <a:rPr lang="ru-RU" sz="2400" dirty="0" smtClean="0">
                <a:latin typeface="Times New Roman"/>
                <a:ea typeface="Times New Roman"/>
                <a:cs typeface="Times New Roman"/>
                <a:sym typeface="Verdana"/>
              </a:rPr>
              <a:t>ей</a:t>
            </a:r>
            <a:endParaRPr lang="en-US" sz="2400" dirty="0">
              <a:latin typeface="Times New Roman"/>
              <a:ea typeface="Times New Roman"/>
              <a:cs typeface="Times New Roman"/>
              <a:sym typeface="Verdana"/>
            </a:endParaRPr>
          </a:p>
          <a:p>
            <a:pPr marL="419100">
              <a:buClr>
                <a:schemeClr val="dk1"/>
              </a:buClr>
              <a:buSzPct val="100000"/>
            </a:pPr>
            <a:r>
              <a:rPr lang="en-US" sz="2400" dirty="0" err="1" smtClean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Беспроводные</a:t>
            </a:r>
            <a:r>
              <a:rPr lang="en-US" sz="2400" dirty="0" smtClean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сенсорные</a:t>
            </a:r>
            <a:r>
              <a:rPr lang="en-US" sz="2400" dirty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сети</a:t>
            </a:r>
            <a:r>
              <a:rPr lang="ru-RU" sz="2400" dirty="0" smtClean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(</a:t>
            </a:r>
            <a:r>
              <a:rPr lang="en-US" sz="2400" dirty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USN – Ubiquitous Sensor Network</a:t>
            </a:r>
            <a:r>
              <a:rPr lang="en-US" sz="2400" dirty="0" smtClean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)</a:t>
            </a:r>
          </a:p>
          <a:p>
            <a:pPr marL="419100">
              <a:buClr>
                <a:schemeClr val="dk1"/>
              </a:buClr>
              <a:buSzPct val="100000"/>
            </a:pPr>
            <a:r>
              <a:rPr lang="en-US" sz="2400" dirty="0" err="1" smtClean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Сети</a:t>
            </a:r>
            <a:r>
              <a:rPr lang="en-US" sz="2400" dirty="0" smtClean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для</a:t>
            </a:r>
            <a:r>
              <a:rPr lang="en-US" sz="2400" dirty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транспортных</a:t>
            </a:r>
            <a:r>
              <a:rPr lang="en-US" sz="2400" dirty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средств</a:t>
            </a:r>
            <a:r>
              <a:rPr lang="en-US" sz="2400" dirty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(VANET – Vehicular Ad Hoc Network</a:t>
            </a:r>
            <a:r>
              <a:rPr lang="en-US" sz="2400" dirty="0" smtClean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)</a:t>
            </a:r>
          </a:p>
          <a:p>
            <a:pPr marL="419100">
              <a:buClr>
                <a:schemeClr val="dk1"/>
              </a:buClr>
              <a:buSzPct val="100000"/>
            </a:pPr>
            <a:r>
              <a:rPr lang="en-US" sz="2400" dirty="0" err="1" smtClean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Муниципальные</a:t>
            </a:r>
            <a:r>
              <a:rPr lang="en-US" sz="2400" dirty="0" smtClean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сети</a:t>
            </a:r>
            <a:r>
              <a:rPr lang="en-US" sz="2400" dirty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(HANET – Home Ad hoc Network</a:t>
            </a:r>
            <a:r>
              <a:rPr lang="en-US" sz="2400" dirty="0" smtClean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).</a:t>
            </a:r>
          </a:p>
          <a:p>
            <a:pPr marL="419100">
              <a:buClr>
                <a:schemeClr val="dk1"/>
              </a:buClr>
              <a:buSzPct val="100000"/>
            </a:pPr>
            <a:r>
              <a:rPr lang="en-US" sz="2400" dirty="0" err="1" smtClean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Медицинские</a:t>
            </a:r>
            <a:r>
              <a:rPr lang="en-US" sz="2400" dirty="0" smtClean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 </a:t>
            </a:r>
            <a:r>
              <a:rPr lang="en-US" sz="2400" dirty="0" err="1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сети</a:t>
            </a:r>
            <a:r>
              <a:rPr lang="en-US" sz="2400" dirty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(MBAN(S) – Medicine Body Area Network (services</a:t>
            </a:r>
            <a:r>
              <a:rPr lang="en-US" sz="2400" dirty="0" smtClean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))</a:t>
            </a:r>
            <a:endParaRPr sz="24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2675315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0405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Беспроводные нательные сети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55436-E678-4AA9-95C8-36F0AF2810A5}" type="slidenum">
              <a:rPr lang="ru-RU" smtClean="0"/>
              <a:pPr/>
              <a:t>20</a:t>
            </a:fld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692696"/>
            <a:ext cx="3960440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6599267"/>
      </p:ext>
    </p:extLst>
  </p:cSld>
  <p:clrMapOvr>
    <a:masterClrMapping/>
  </p:clrMapOvr>
  <p:transition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76064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узлов в БНСС </a:t>
            </a:r>
            <a:endParaRPr lang="en-US" sz="28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55436-E678-4AA9-95C8-36F0AF2810A5}" type="slidenum">
              <a:rPr lang="ru-RU" smtClean="0"/>
              <a:pPr/>
              <a:t>21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764704"/>
            <a:ext cx="8788399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стандарте IEEE 802.15.6 предложена следующая классификация для узлов в БНСС на основе того, как они реализуются относительно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человека: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Имплантированный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узел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Implant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Node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узел, который помещен внутри тела человека или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непосредственно под кожей или значительно глубже внутри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тела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Поверхностный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узел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Surface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Node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узел,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 на поверхности тела, или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расстоянии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него до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сантиметров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Внешний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узел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External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Node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узел, который не контактирует с кожей человека и расположен вне тела на расстояниях от нескольких сантиметров до 5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метров.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 рассматривается классификация узлов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WBANs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основе их роли в сети: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Координатор (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Coordinator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шлюз к внешнему миру, к другой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БНСС, доверительному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центру или координатору доступа к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сети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742950" lvl="1" indent="-285750" algn="just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Дочерние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«оконечные узлы»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End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Nodes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функции дочерних узлов в БНСС определяются требованиями выполняемого ими приложения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БНСС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«транзитные узлы»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Relay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Nodes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выполняют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</a:t>
            </a:r>
          </a:p>
          <a:p>
            <a:pPr lvl="1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транзитного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узла для дочерних, обработки и передачи информации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</a:p>
          <a:p>
            <a:pPr lvl="1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дочерних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узлов к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координатору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также между дочерними узлами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</a:p>
          <a:p>
            <a:pPr lvl="1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необходимости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146559"/>
      </p:ext>
    </p:extLst>
  </p:cSld>
  <p:clrMapOvr>
    <a:masterClrMapping/>
  </p:clrMapOvr>
  <p:transition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spcBef>
                <a:spcPts val="0"/>
              </a:spcBef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  <a:p>
            <a:pPr algn="ctr">
              <a:spcBef>
                <a:spcPts val="0"/>
              </a:spcBef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Email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ammarexpress@gmail.com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55436-E678-4AA9-95C8-36F0AF2810A5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147012"/>
      </p:ext>
    </p:extLst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idx="1"/>
          </p:nvPr>
        </p:nvSpPr>
        <p:spPr>
          <a:xfrm>
            <a:off x="179512" y="1412776"/>
            <a:ext cx="8507287" cy="44989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	</a:t>
            </a:r>
            <a:r>
              <a:rPr lang="en-US" sz="2400" b="1" i="0" u="none" strike="noStrike" cap="none" baseline="0" dirty="0" err="1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Самоорганизующейся</a:t>
            </a:r>
            <a:r>
              <a:rPr lang="en-US" sz="2400" b="0" i="0" u="none" strike="noStrike" cap="none" baseline="0" dirty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</a:t>
            </a:r>
            <a:r>
              <a:rPr lang="en-US" sz="2400" b="0" i="0" u="none" strike="noStrike" cap="none" baseline="0" dirty="0" err="1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называется</a:t>
            </a:r>
            <a:r>
              <a:rPr lang="en-US" sz="2400" b="0" i="0" u="none" strike="noStrike" cap="none" baseline="0" dirty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</a:t>
            </a:r>
            <a:r>
              <a:rPr lang="en-US" sz="2400" b="0" i="0" u="none" strike="noStrike" cap="none" baseline="0" dirty="0" err="1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сеть</a:t>
            </a:r>
            <a:r>
              <a:rPr lang="en-US" sz="2400" b="0" i="0" u="none" strike="noStrike" cap="none" baseline="0" dirty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, в </a:t>
            </a:r>
            <a:r>
              <a:rPr lang="en-US" sz="2400" b="0" i="0" u="none" strike="noStrike" cap="none" baseline="0" dirty="0" err="1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которой</a:t>
            </a:r>
            <a:r>
              <a:rPr lang="en-US" sz="2400" b="0" i="0" u="none" strike="noStrike" cap="none" baseline="0" dirty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</a:t>
            </a:r>
            <a:r>
              <a:rPr lang="en-US" sz="2400" b="0" i="0" u="none" strike="noStrike" cap="none" baseline="0" dirty="0" err="1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число</a:t>
            </a:r>
            <a:r>
              <a:rPr lang="en-US" sz="2400" b="0" i="0" u="none" strike="noStrike" cap="none" baseline="0" dirty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</a:t>
            </a:r>
            <a:r>
              <a:rPr lang="en-US" sz="2400" b="0" i="0" u="none" strike="noStrike" cap="none" baseline="0" dirty="0" err="1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узлов</a:t>
            </a:r>
            <a:r>
              <a:rPr lang="en-US" sz="2400" b="0" i="0" u="none" strike="noStrike" cap="none" baseline="0" dirty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</a:t>
            </a:r>
            <a:r>
              <a:rPr lang="en-US" sz="2400" b="0" i="0" u="none" strike="noStrike" cap="none" baseline="0" dirty="0" err="1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является</a:t>
            </a:r>
            <a:r>
              <a:rPr lang="en-US" sz="2400" b="0" i="0" u="none" strike="noStrike" cap="none" baseline="0" dirty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</a:t>
            </a:r>
            <a:r>
              <a:rPr lang="en-US" sz="2400" b="0" i="0" u="none" strike="noStrike" cap="none" baseline="0" dirty="0" err="1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случайной</a:t>
            </a:r>
            <a:r>
              <a:rPr lang="en-US" sz="2400" b="0" i="0" u="none" strike="noStrike" cap="none" baseline="0" dirty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</a:t>
            </a:r>
            <a:r>
              <a:rPr lang="en-US" sz="2400" b="0" i="0" u="none" strike="noStrike" cap="none" baseline="0" dirty="0" err="1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величиной</a:t>
            </a:r>
            <a:r>
              <a:rPr lang="en-US" sz="2400" b="0" i="0" u="none" strike="noStrike" cap="none" baseline="0" dirty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</a:t>
            </a:r>
            <a:r>
              <a:rPr lang="en-US" sz="2400" b="0" i="0" u="none" strike="noStrike" cap="none" baseline="0" dirty="0" err="1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во</a:t>
            </a:r>
            <a:r>
              <a:rPr lang="en-US" sz="2400" b="0" i="0" u="none" strike="noStrike" cap="none" baseline="0" dirty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</a:t>
            </a:r>
            <a:r>
              <a:rPr lang="en-US" sz="2400" b="0" i="0" u="none" strike="noStrike" cap="none" baseline="0" dirty="0" err="1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времени</a:t>
            </a:r>
            <a:r>
              <a:rPr lang="en-US" sz="2400" b="0" i="0" u="none" strike="noStrike" cap="none" baseline="0" dirty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и </a:t>
            </a:r>
            <a:r>
              <a:rPr lang="en-US" sz="2400" b="0" i="0" u="none" strike="noStrike" cap="none" baseline="0" dirty="0" err="1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может</a:t>
            </a:r>
            <a:r>
              <a:rPr lang="en-US" sz="2400" b="0" i="0" u="none" strike="noStrike" cap="none" baseline="0" dirty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</a:t>
            </a:r>
            <a:r>
              <a:rPr lang="en-US" sz="2400" b="0" i="0" u="none" strike="noStrike" cap="none" baseline="0" dirty="0" err="1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изменяться</a:t>
            </a:r>
            <a:r>
              <a:rPr lang="en-US" sz="2400" b="0" i="0" u="none" strike="noStrike" cap="none" baseline="0" dirty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</a:t>
            </a:r>
            <a:r>
              <a:rPr lang="en-US" sz="2400" b="0" i="0" u="none" strike="noStrike" cap="none" baseline="0" dirty="0" err="1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от</a:t>
            </a:r>
            <a:r>
              <a:rPr lang="en-US" sz="2400" b="0" i="0" u="none" strike="noStrike" cap="none" baseline="0" dirty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0 </a:t>
            </a:r>
            <a:r>
              <a:rPr lang="en-US" sz="2400" b="0" i="0" u="none" strike="noStrike" cap="none" baseline="0" dirty="0" err="1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до</a:t>
            </a:r>
            <a:r>
              <a:rPr lang="en-US" sz="2400" b="0" i="0" u="none" strike="noStrike" cap="none" baseline="0" dirty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</a:t>
            </a:r>
            <a:r>
              <a:rPr lang="en-US" sz="2400" b="0" i="0" u="none" strike="noStrike" cap="none" baseline="0" dirty="0" err="1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некоторого</a:t>
            </a:r>
            <a:r>
              <a:rPr lang="en-US" sz="2400" b="0" i="0" u="none" strike="noStrike" cap="none" baseline="0" dirty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</a:t>
            </a:r>
            <a:r>
              <a:rPr lang="en-US" sz="2400" b="0" i="0" u="none" strike="noStrike" cap="none" baseline="0" dirty="0" err="1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значения</a:t>
            </a:r>
            <a:r>
              <a:rPr lang="en-US" sz="2400" b="0" i="0" u="none" strike="noStrike" cap="none" baseline="0" dirty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</a:t>
            </a:r>
            <a:r>
              <a:rPr lang="en-US" sz="2400" b="0" i="0" u="none" strike="noStrike" cap="none" baseline="0" dirty="0" err="1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Nmax</a:t>
            </a:r>
            <a:r>
              <a:rPr lang="en-US" sz="2400" b="0" i="0" u="none" strike="noStrike" cap="none" baseline="0" dirty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.  </a:t>
            </a:r>
            <a:r>
              <a:rPr lang="en-US" sz="2400" b="0" i="0" u="none" strike="noStrike" cap="none" baseline="0" dirty="0" err="1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Взаимосвязи</a:t>
            </a:r>
            <a:r>
              <a:rPr lang="en-US" sz="2400" b="0" i="0" u="none" strike="noStrike" cap="none" baseline="0" dirty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</a:t>
            </a:r>
            <a:r>
              <a:rPr lang="en-US" sz="2400" b="0" i="0" u="none" strike="noStrike" cap="none" baseline="0" dirty="0" err="1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между</a:t>
            </a:r>
            <a:r>
              <a:rPr lang="en-US" sz="2400" b="0" i="0" u="none" strike="noStrike" cap="none" baseline="0" dirty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</a:t>
            </a:r>
            <a:r>
              <a:rPr lang="en-US" sz="2400" b="0" i="0" u="none" strike="noStrike" cap="none" baseline="0" dirty="0" err="1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узлами</a:t>
            </a:r>
            <a:r>
              <a:rPr lang="en-US" sz="2400" b="0" i="0" u="none" strike="noStrike" cap="none" baseline="0" dirty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в </a:t>
            </a:r>
            <a:r>
              <a:rPr lang="en-US" sz="2400" b="0" i="0" u="none" strike="noStrike" cap="none" baseline="0" dirty="0" err="1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такой</a:t>
            </a:r>
            <a:r>
              <a:rPr lang="en-US" sz="2400" b="0" i="0" u="none" strike="noStrike" cap="none" baseline="0" dirty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</a:t>
            </a:r>
            <a:r>
              <a:rPr lang="en-US" sz="2400" b="0" i="0" u="none" strike="noStrike" cap="none" baseline="0" dirty="0" err="1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сети</a:t>
            </a:r>
            <a:r>
              <a:rPr lang="en-US" sz="2400" b="0" i="0" u="none" strike="noStrike" cap="none" baseline="0" dirty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</a:t>
            </a:r>
            <a:r>
              <a:rPr lang="en-US" sz="2400" b="0" i="0" u="none" strike="noStrike" cap="none" baseline="0" dirty="0" err="1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также</a:t>
            </a:r>
            <a:r>
              <a:rPr lang="en-US" sz="2400" b="0" i="0" u="none" strike="noStrike" cap="none" baseline="0" dirty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</a:t>
            </a:r>
            <a:r>
              <a:rPr lang="en-US" sz="2400" b="0" i="0" u="none" strike="noStrike" cap="none" baseline="0" dirty="0" err="1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случайны</a:t>
            </a:r>
            <a:r>
              <a:rPr lang="en-US" sz="2400" b="0" i="0" u="none" strike="noStrike" cap="none" baseline="0" dirty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</a:t>
            </a:r>
            <a:r>
              <a:rPr lang="en-US" sz="2400" b="0" i="0" u="none" strike="noStrike" cap="none" baseline="0" dirty="0" err="1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во</a:t>
            </a:r>
            <a:r>
              <a:rPr lang="en-US" sz="2400" b="0" i="0" u="none" strike="noStrike" cap="none" baseline="0" dirty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</a:t>
            </a:r>
            <a:r>
              <a:rPr lang="en-US" sz="2400" b="0" i="0" u="none" strike="noStrike" cap="none" baseline="0" dirty="0" err="1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времени</a:t>
            </a:r>
            <a:r>
              <a:rPr lang="en-US" sz="2400" b="0" i="0" u="none" strike="noStrike" cap="none" baseline="0" dirty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и </a:t>
            </a:r>
            <a:r>
              <a:rPr lang="en-US" sz="2400" b="0" i="0" u="none" strike="noStrike" cap="none" baseline="0" dirty="0" err="1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образуются</a:t>
            </a:r>
            <a:r>
              <a:rPr lang="en-US" sz="2400" b="0" i="0" u="none" strike="noStrike" cap="none" baseline="0" dirty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</a:t>
            </a:r>
            <a:r>
              <a:rPr lang="en-US" sz="2400" b="0" i="0" u="none" strike="noStrike" cap="none" baseline="0" dirty="0" err="1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для</a:t>
            </a:r>
            <a:r>
              <a:rPr lang="en-US" sz="2400" b="0" i="0" u="none" strike="noStrike" cap="none" baseline="0" dirty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</a:t>
            </a:r>
            <a:r>
              <a:rPr lang="en-US" sz="2400" b="0" i="0" u="none" strike="noStrike" cap="none" baseline="0" dirty="0" err="1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достижения</a:t>
            </a:r>
            <a:r>
              <a:rPr lang="en-US" sz="2400" b="0" i="0" u="none" strike="noStrike" cap="none" baseline="0" dirty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</a:t>
            </a:r>
            <a:r>
              <a:rPr lang="en-US" sz="2400" b="0" i="0" u="none" strike="noStrike" cap="none" baseline="0" dirty="0" err="1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сетью</a:t>
            </a:r>
            <a:r>
              <a:rPr lang="en-US" sz="2400" b="0" i="0" u="none" strike="noStrike" cap="none" baseline="0" dirty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</a:t>
            </a:r>
            <a:r>
              <a:rPr lang="en-US" sz="2400" b="0" i="0" u="none" strike="noStrike" cap="none" baseline="0" dirty="0" err="1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какой-либо</a:t>
            </a:r>
            <a:r>
              <a:rPr lang="en-US" sz="2400" b="0" i="0" u="none" strike="noStrike" cap="none" baseline="0" dirty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</a:t>
            </a:r>
            <a:r>
              <a:rPr lang="en-US" sz="2400" b="0" i="0" u="none" strike="noStrike" cap="none" baseline="0" dirty="0" err="1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цели</a:t>
            </a:r>
            <a:r>
              <a:rPr lang="en-US" sz="2400" b="0" i="0" u="none" strike="noStrike" cap="none" baseline="0" dirty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</a:t>
            </a:r>
            <a:r>
              <a:rPr lang="en-US" sz="2400" b="0" i="0" u="none" strike="noStrike" cap="none" baseline="0" dirty="0" err="1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или</a:t>
            </a:r>
            <a:r>
              <a:rPr lang="en-US" sz="2400" b="0" i="0" u="none" strike="noStrike" cap="none" baseline="0" dirty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</a:t>
            </a:r>
            <a:r>
              <a:rPr lang="en-US" sz="2400" b="0" i="0" u="none" strike="noStrike" cap="none" baseline="0" dirty="0" err="1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для</a:t>
            </a:r>
            <a:r>
              <a:rPr lang="en-US" sz="2400" b="0" i="0" u="none" strike="noStrike" cap="none" baseline="0" dirty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</a:t>
            </a:r>
            <a:r>
              <a:rPr lang="en-US" sz="2400" b="0" i="0" u="none" strike="noStrike" cap="none" baseline="0" dirty="0" err="1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передачи</a:t>
            </a:r>
            <a:r>
              <a:rPr lang="en-US" sz="2400" b="0" i="0" u="none" strike="noStrike" cap="none" baseline="0" dirty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</a:t>
            </a:r>
            <a:r>
              <a:rPr lang="en-US" sz="2400" b="0" i="0" u="none" strike="noStrike" cap="none" baseline="0" dirty="0" err="1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информации</a:t>
            </a:r>
            <a:r>
              <a:rPr lang="en-US" sz="2400" b="0" i="0" u="none" strike="noStrike" cap="none" baseline="0" dirty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в </a:t>
            </a:r>
            <a:r>
              <a:rPr lang="en-US" sz="2400" b="0" i="0" u="none" strike="noStrike" cap="none" baseline="0" dirty="0" err="1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сеть</a:t>
            </a:r>
            <a:r>
              <a:rPr lang="en-US" sz="2400" b="0" i="0" u="none" strike="noStrike" cap="none" baseline="0" dirty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</a:t>
            </a:r>
            <a:r>
              <a:rPr lang="en-US" sz="2400" b="0" i="0" u="none" strike="noStrike" cap="none" baseline="0" dirty="0" err="1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связи</a:t>
            </a:r>
            <a:r>
              <a:rPr lang="en-US" sz="2400" b="0" i="0" u="none" strike="noStrike" cap="none" baseline="0" dirty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</a:t>
            </a:r>
            <a:r>
              <a:rPr lang="en-US" sz="2400" b="0" i="0" u="none" strike="noStrike" cap="none" baseline="0" dirty="0" err="1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общего</a:t>
            </a:r>
            <a:r>
              <a:rPr lang="en-US" sz="2400" b="0" i="0" u="none" strike="noStrike" cap="none" baseline="0" dirty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</a:t>
            </a:r>
            <a:r>
              <a:rPr lang="en-US" sz="2400" b="0" i="0" u="none" strike="noStrike" cap="none" baseline="0" dirty="0" err="1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пользования</a:t>
            </a:r>
            <a:r>
              <a:rPr lang="en-US" sz="2400" b="0" i="0" u="none" strike="noStrike" cap="none" baseline="0" dirty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</a:t>
            </a:r>
            <a:r>
              <a:rPr lang="en-US" sz="2400" b="0" i="0" u="none" strike="noStrike" cap="none" baseline="0" dirty="0" err="1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или</a:t>
            </a:r>
            <a:r>
              <a:rPr lang="en-US" sz="2400" b="0" i="0" u="none" strike="noStrike" cap="none" baseline="0" dirty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</a:t>
            </a:r>
            <a:r>
              <a:rPr lang="en-US" sz="2400" b="0" i="0" u="none" strike="noStrike" cap="none" baseline="0" dirty="0" err="1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иные</a:t>
            </a:r>
            <a:r>
              <a:rPr lang="en-US" sz="2400" b="0" i="0" u="none" strike="noStrike" cap="none" baseline="0" dirty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</a:t>
            </a:r>
            <a:r>
              <a:rPr lang="en-US" sz="2400" b="0" i="0" u="none" strike="noStrike" cap="none" baseline="0" dirty="0" err="1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сети</a:t>
            </a:r>
            <a:r>
              <a:rPr lang="en-US" sz="2400" b="0" i="0" u="none" strike="noStrike" cap="none" baseline="0" dirty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476672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dk1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Что такое с</a:t>
            </a:r>
            <a:r>
              <a:rPr lang="en-US" sz="2800" b="1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амоорганизующ</a:t>
            </a:r>
            <a:r>
              <a:rPr lang="ru-RU" sz="2800" b="1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ие</a:t>
            </a:r>
            <a:r>
              <a:rPr lang="en-US" sz="2800" b="1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ся</a:t>
            </a:r>
            <a:r>
              <a:rPr lang="ru-RU" sz="2800" b="1" dirty="0" smtClean="0">
                <a:solidFill>
                  <a:schemeClr val="dk1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сети</a:t>
            </a:r>
            <a:r>
              <a:rPr lang="en-US" sz="2800" b="1" dirty="0" smtClean="0">
                <a:solidFill>
                  <a:schemeClr val="dk1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</a:t>
            </a:r>
            <a:endParaRPr lang="en-US" sz="2800" b="1" dirty="0">
              <a:solidFill>
                <a:schemeClr val="dk1"/>
              </a:solidFill>
              <a:latin typeface="Times New Roman" panose="02020603050405020304" pitchFamily="18" charset="0"/>
              <a:ea typeface="Verdana"/>
              <a:cs typeface="Times New Roman" panose="02020603050405020304" pitchFamily="18" charset="0"/>
              <a:sym typeface="Verdana"/>
            </a:endParaRP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0" y="404664"/>
            <a:ext cx="9144000" cy="10129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lang="en-US" sz="2800" b="1" i="0" u="none" strike="noStrike" cap="none" baseline="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Архитектура</a:t>
            </a:r>
            <a:r>
              <a:rPr lang="en-US" sz="2800" b="1" i="0" u="none" strike="noStrike" cap="none" baseline="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</a:t>
            </a:r>
            <a:r>
              <a:rPr lang="en-US" sz="2800" b="1" i="0" u="none" strike="noStrike" cap="none" baseline="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самоорганизующейся</a:t>
            </a:r>
            <a:r>
              <a:rPr lang="en-US" sz="2800" b="1" i="0" u="none" strike="noStrike" cap="none" baseline="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</a:t>
            </a:r>
            <a:r>
              <a:rPr lang="en-US" sz="2800" b="1" i="0" u="none" strike="noStrike" cap="none" baseline="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сети</a:t>
            </a:r>
            <a:r>
              <a:rPr lang="en-US" sz="2800" b="1" i="0" u="none" strike="noStrike" cap="none" baseline="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</a:t>
            </a:r>
            <a:r>
              <a:rPr lang="en-US" sz="2800" b="1" i="0" u="none" strike="noStrike" cap="none" baseline="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/>
            </a:r>
            <a:br>
              <a:rPr lang="en-US" sz="2800" b="1" i="0" u="none" strike="noStrike" cap="none" baseline="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</a:br>
            <a:r>
              <a:rPr lang="en-US" sz="2800" b="1" i="0" u="none" strike="noStrike" cap="none" baseline="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i="0" u="none" strike="noStrike" cap="none" baseline="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/>
            </a:r>
            <a:br>
              <a:rPr lang="en-US" sz="2800" i="0" u="none" strike="noStrike" cap="none" baseline="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</a:br>
            <a:endParaRPr lang="en-US" sz="2800" i="0" u="none" strike="noStrike" cap="none" baseline="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66" name="Shape 66"/>
          <p:cNvSpPr txBox="1"/>
          <p:nvPr/>
        </p:nvSpPr>
        <p:spPr>
          <a:xfrm>
            <a:off x="3851275" y="1484312"/>
            <a:ext cx="1296986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3411"/>
              </a:buClr>
              <a:buSzPct val="25000"/>
              <a:buFont typeface="Calibri"/>
              <a:buNone/>
            </a:pPr>
            <a:r>
              <a:rPr lang="en-US" sz="1800" b="1" i="0" u="none" strike="noStrike" cap="none" baseline="0" dirty="0">
                <a:solidFill>
                  <a:srgbClr val="5B3411"/>
                </a:solidFill>
                <a:latin typeface="Calibri"/>
                <a:ea typeface="Calibri"/>
                <a:cs typeface="Calibri"/>
                <a:sym typeface="Calibri"/>
              </a:rPr>
              <a:t>ССОП</a:t>
            </a:r>
          </a:p>
        </p:txBody>
      </p:sp>
      <p:sp>
        <p:nvSpPr>
          <p:cNvPr id="67" name="Shape 67"/>
          <p:cNvSpPr/>
          <p:nvPr/>
        </p:nvSpPr>
        <p:spPr>
          <a:xfrm>
            <a:off x="3203575" y="3213100"/>
            <a:ext cx="215899" cy="215899"/>
          </a:xfrm>
          <a:prstGeom prst="ellipse">
            <a:avLst/>
          </a:prstGeom>
          <a:solidFill>
            <a:schemeClr val="lt1"/>
          </a:solidFill>
          <a:ln w="9525" cap="rnd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Shape 68"/>
          <p:cNvSpPr/>
          <p:nvPr/>
        </p:nvSpPr>
        <p:spPr>
          <a:xfrm>
            <a:off x="4645025" y="3213100"/>
            <a:ext cx="215899" cy="215899"/>
          </a:xfrm>
          <a:prstGeom prst="ellipse">
            <a:avLst/>
          </a:prstGeom>
          <a:solidFill>
            <a:schemeClr val="lt1"/>
          </a:solidFill>
          <a:ln w="9525" cap="rnd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Shape 69"/>
          <p:cNvSpPr/>
          <p:nvPr/>
        </p:nvSpPr>
        <p:spPr>
          <a:xfrm>
            <a:off x="6084887" y="3213100"/>
            <a:ext cx="215899" cy="215899"/>
          </a:xfrm>
          <a:prstGeom prst="ellipse">
            <a:avLst/>
          </a:prstGeom>
          <a:solidFill>
            <a:schemeClr val="lt1"/>
          </a:solidFill>
          <a:ln w="9525" cap="rnd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Shape 70"/>
          <p:cNvSpPr/>
          <p:nvPr/>
        </p:nvSpPr>
        <p:spPr>
          <a:xfrm>
            <a:off x="6084887" y="4581525"/>
            <a:ext cx="215899" cy="215899"/>
          </a:xfrm>
          <a:prstGeom prst="ellipse">
            <a:avLst/>
          </a:prstGeom>
          <a:solidFill>
            <a:schemeClr val="lt1"/>
          </a:solidFill>
          <a:ln w="9525" cap="rnd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Shape 71"/>
          <p:cNvSpPr/>
          <p:nvPr/>
        </p:nvSpPr>
        <p:spPr>
          <a:xfrm>
            <a:off x="4572000" y="4652962"/>
            <a:ext cx="215899" cy="215899"/>
          </a:xfrm>
          <a:prstGeom prst="ellipse">
            <a:avLst/>
          </a:prstGeom>
          <a:solidFill>
            <a:schemeClr val="lt1"/>
          </a:solidFill>
          <a:ln w="9525" cap="rnd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Shape 72"/>
          <p:cNvSpPr/>
          <p:nvPr/>
        </p:nvSpPr>
        <p:spPr>
          <a:xfrm>
            <a:off x="5653087" y="6021387"/>
            <a:ext cx="215899" cy="215899"/>
          </a:xfrm>
          <a:prstGeom prst="ellipse">
            <a:avLst/>
          </a:prstGeom>
          <a:solidFill>
            <a:schemeClr val="dk2"/>
          </a:solidFill>
          <a:ln w="9525" cap="rnd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Shape 73"/>
          <p:cNvSpPr/>
          <p:nvPr/>
        </p:nvSpPr>
        <p:spPr>
          <a:xfrm>
            <a:off x="3132136" y="4652962"/>
            <a:ext cx="215899" cy="215899"/>
          </a:xfrm>
          <a:prstGeom prst="ellipse">
            <a:avLst/>
          </a:prstGeom>
          <a:solidFill>
            <a:schemeClr val="lt1"/>
          </a:solidFill>
          <a:ln w="9525" cap="rnd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Shape 74"/>
          <p:cNvSpPr/>
          <p:nvPr/>
        </p:nvSpPr>
        <p:spPr>
          <a:xfrm>
            <a:off x="1763711" y="4652962"/>
            <a:ext cx="215899" cy="215899"/>
          </a:xfrm>
          <a:prstGeom prst="ellipse">
            <a:avLst/>
          </a:prstGeom>
          <a:solidFill>
            <a:schemeClr val="lt1"/>
          </a:solidFill>
          <a:ln w="9525" cap="rnd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Shape 75"/>
          <p:cNvSpPr/>
          <p:nvPr/>
        </p:nvSpPr>
        <p:spPr>
          <a:xfrm>
            <a:off x="1763711" y="3213100"/>
            <a:ext cx="215899" cy="215899"/>
          </a:xfrm>
          <a:prstGeom prst="ellipse">
            <a:avLst/>
          </a:prstGeom>
          <a:solidFill>
            <a:schemeClr val="lt1"/>
          </a:solidFill>
          <a:ln w="9525" cap="rnd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Shape 76"/>
          <p:cNvSpPr txBox="1"/>
          <p:nvPr/>
        </p:nvSpPr>
        <p:spPr>
          <a:xfrm>
            <a:off x="323850" y="3429000"/>
            <a:ext cx="1296986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8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Mesh</a:t>
            </a:r>
          </a:p>
        </p:txBody>
      </p:sp>
      <p:sp>
        <p:nvSpPr>
          <p:cNvPr id="77" name="Shape 77"/>
          <p:cNvSpPr txBox="1"/>
          <p:nvPr/>
        </p:nvSpPr>
        <p:spPr>
          <a:xfrm>
            <a:off x="395287" y="5013325"/>
            <a:ext cx="1296986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8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 Hoc</a:t>
            </a:r>
          </a:p>
        </p:txBody>
      </p:sp>
      <p:sp>
        <p:nvSpPr>
          <p:cNvPr id="78" name="Shape 78"/>
          <p:cNvSpPr/>
          <p:nvPr/>
        </p:nvSpPr>
        <p:spPr>
          <a:xfrm>
            <a:off x="4572000" y="6021387"/>
            <a:ext cx="215899" cy="215899"/>
          </a:xfrm>
          <a:prstGeom prst="ellipse">
            <a:avLst/>
          </a:prstGeom>
          <a:solidFill>
            <a:schemeClr val="dk2"/>
          </a:solidFill>
          <a:ln w="9525" cap="rnd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Shape 79"/>
          <p:cNvSpPr/>
          <p:nvPr/>
        </p:nvSpPr>
        <p:spPr>
          <a:xfrm>
            <a:off x="2484436" y="6021387"/>
            <a:ext cx="215899" cy="215899"/>
          </a:xfrm>
          <a:prstGeom prst="ellipse">
            <a:avLst/>
          </a:prstGeom>
          <a:solidFill>
            <a:schemeClr val="dk2"/>
          </a:solidFill>
          <a:ln w="9525" cap="rnd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Shape 80"/>
          <p:cNvSpPr/>
          <p:nvPr/>
        </p:nvSpPr>
        <p:spPr>
          <a:xfrm>
            <a:off x="971550" y="6021387"/>
            <a:ext cx="215899" cy="215899"/>
          </a:xfrm>
          <a:prstGeom prst="ellipse">
            <a:avLst/>
          </a:prstGeom>
          <a:solidFill>
            <a:schemeClr val="dk2"/>
          </a:solidFill>
          <a:ln w="9525" cap="rnd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1" name="Shape 81"/>
          <p:cNvCxnSpPr/>
          <p:nvPr/>
        </p:nvCxnSpPr>
        <p:spPr>
          <a:xfrm flipH="1">
            <a:off x="1116011" y="4868862"/>
            <a:ext cx="647700" cy="1152525"/>
          </a:xfrm>
          <a:prstGeom prst="straightConnector1">
            <a:avLst/>
          </a:prstGeom>
          <a:noFill/>
          <a:ln w="9525" cap="rnd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82" name="Shape 82"/>
          <p:cNvCxnSpPr/>
          <p:nvPr/>
        </p:nvCxnSpPr>
        <p:spPr>
          <a:xfrm>
            <a:off x="1908175" y="4868862"/>
            <a:ext cx="647700" cy="1152525"/>
          </a:xfrm>
          <a:prstGeom prst="straightConnector1">
            <a:avLst/>
          </a:prstGeom>
          <a:noFill/>
          <a:ln w="9525" cap="rnd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83" name="Shape 83"/>
          <p:cNvCxnSpPr/>
          <p:nvPr/>
        </p:nvCxnSpPr>
        <p:spPr>
          <a:xfrm>
            <a:off x="4716462" y="4868862"/>
            <a:ext cx="0" cy="1152525"/>
          </a:xfrm>
          <a:prstGeom prst="straightConnector1">
            <a:avLst/>
          </a:prstGeom>
          <a:noFill/>
          <a:ln w="9525" cap="rnd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84" name="Shape 84"/>
          <p:cNvCxnSpPr/>
          <p:nvPr/>
        </p:nvCxnSpPr>
        <p:spPr>
          <a:xfrm>
            <a:off x="4716462" y="4868862"/>
            <a:ext cx="1079499" cy="1152525"/>
          </a:xfrm>
          <a:prstGeom prst="straightConnector1">
            <a:avLst/>
          </a:prstGeom>
          <a:noFill/>
          <a:ln w="9525" cap="rnd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85" name="Shape 85"/>
          <p:cNvCxnSpPr/>
          <p:nvPr/>
        </p:nvCxnSpPr>
        <p:spPr>
          <a:xfrm rot="10800000" flipH="1">
            <a:off x="1908175" y="3429000"/>
            <a:ext cx="1295400" cy="1223961"/>
          </a:xfrm>
          <a:prstGeom prst="straightConnector1">
            <a:avLst/>
          </a:prstGeom>
          <a:noFill/>
          <a:ln w="9525" cap="rnd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86" name="Shape 86"/>
          <p:cNvCxnSpPr/>
          <p:nvPr/>
        </p:nvCxnSpPr>
        <p:spPr>
          <a:xfrm rot="10800000" flipH="1">
            <a:off x="3276600" y="3357562"/>
            <a:ext cx="1368425" cy="1295400"/>
          </a:xfrm>
          <a:prstGeom prst="straightConnector1">
            <a:avLst/>
          </a:prstGeom>
          <a:noFill/>
          <a:ln w="9525" cap="rnd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87" name="Shape 87"/>
          <p:cNvCxnSpPr/>
          <p:nvPr/>
        </p:nvCxnSpPr>
        <p:spPr>
          <a:xfrm rot="10800000" flipH="1">
            <a:off x="4716462" y="3357561"/>
            <a:ext cx="1368425" cy="1366836"/>
          </a:xfrm>
          <a:prstGeom prst="straightConnector1">
            <a:avLst/>
          </a:prstGeom>
          <a:noFill/>
          <a:ln w="9525" cap="rnd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88" name="Shape 88"/>
          <p:cNvCxnSpPr/>
          <p:nvPr/>
        </p:nvCxnSpPr>
        <p:spPr>
          <a:xfrm>
            <a:off x="1836736" y="3429000"/>
            <a:ext cx="0" cy="1223961"/>
          </a:xfrm>
          <a:prstGeom prst="straightConnector1">
            <a:avLst/>
          </a:prstGeom>
          <a:noFill/>
          <a:ln w="9525" cap="rnd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89" name="Shape 89"/>
          <p:cNvCxnSpPr/>
          <p:nvPr/>
        </p:nvCxnSpPr>
        <p:spPr>
          <a:xfrm>
            <a:off x="6156325" y="3429000"/>
            <a:ext cx="0" cy="1223961"/>
          </a:xfrm>
          <a:prstGeom prst="straightConnector1">
            <a:avLst/>
          </a:prstGeom>
          <a:noFill/>
          <a:ln w="9525" cap="rnd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90" name="Shape 90"/>
          <p:cNvCxnSpPr/>
          <p:nvPr/>
        </p:nvCxnSpPr>
        <p:spPr>
          <a:xfrm>
            <a:off x="3276600" y="3429000"/>
            <a:ext cx="0" cy="1295400"/>
          </a:xfrm>
          <a:prstGeom prst="straightConnector1">
            <a:avLst/>
          </a:prstGeom>
          <a:noFill/>
          <a:ln w="9525" cap="rnd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91" name="Shape 91"/>
          <p:cNvCxnSpPr/>
          <p:nvPr/>
        </p:nvCxnSpPr>
        <p:spPr>
          <a:xfrm>
            <a:off x="3348037" y="3357562"/>
            <a:ext cx="1296986" cy="1295400"/>
          </a:xfrm>
          <a:prstGeom prst="straightConnector1">
            <a:avLst/>
          </a:prstGeom>
          <a:noFill/>
          <a:ln w="9525" cap="rnd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92" name="Shape 92"/>
          <p:cNvCxnSpPr/>
          <p:nvPr/>
        </p:nvCxnSpPr>
        <p:spPr>
          <a:xfrm>
            <a:off x="4787900" y="3357562"/>
            <a:ext cx="1296986" cy="1295400"/>
          </a:xfrm>
          <a:prstGeom prst="straightConnector1">
            <a:avLst/>
          </a:prstGeom>
          <a:noFill/>
          <a:ln w="9525" cap="rnd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93" name="Shape 93"/>
          <p:cNvSpPr txBox="1"/>
          <p:nvPr/>
        </p:nvSpPr>
        <p:spPr>
          <a:xfrm>
            <a:off x="6372225" y="5445125"/>
            <a:ext cx="1296986" cy="7794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800" b="1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Дочерние</a:t>
            </a:r>
            <a:endParaRPr lang="en-US" sz="1800" b="1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800" b="1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узлы</a:t>
            </a:r>
            <a:endParaRPr lang="en-US" sz="1800" b="1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Shape 94"/>
          <p:cNvSpPr txBox="1"/>
          <p:nvPr/>
        </p:nvSpPr>
        <p:spPr>
          <a:xfrm>
            <a:off x="6300787" y="3573462"/>
            <a:ext cx="1871662" cy="7794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8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Родительские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8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узлы</a:t>
            </a:r>
          </a:p>
        </p:txBody>
      </p:sp>
      <p:cxnSp>
        <p:nvCxnSpPr>
          <p:cNvPr id="95" name="Shape 95"/>
          <p:cNvCxnSpPr/>
          <p:nvPr/>
        </p:nvCxnSpPr>
        <p:spPr>
          <a:xfrm rot="10800000" flipH="1">
            <a:off x="684212" y="1844674"/>
            <a:ext cx="8208962" cy="1587"/>
          </a:xfrm>
          <a:prstGeom prst="straightConnector1">
            <a:avLst/>
          </a:prstGeom>
          <a:noFill/>
          <a:ln w="9525" cap="rnd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96" name="Shape 96"/>
          <p:cNvSpPr txBox="1"/>
          <p:nvPr/>
        </p:nvSpPr>
        <p:spPr>
          <a:xfrm>
            <a:off x="3276600" y="2060575"/>
            <a:ext cx="1296986" cy="376236"/>
          </a:xfrm>
          <a:prstGeom prst="rect">
            <a:avLst/>
          </a:prstGeom>
          <a:noFill/>
          <a:ln w="9525" cap="rnd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8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Шлюзы</a:t>
            </a:r>
          </a:p>
        </p:txBody>
      </p:sp>
      <p:cxnSp>
        <p:nvCxnSpPr>
          <p:cNvPr id="97" name="Shape 97"/>
          <p:cNvCxnSpPr/>
          <p:nvPr/>
        </p:nvCxnSpPr>
        <p:spPr>
          <a:xfrm rot="10800000" flipH="1">
            <a:off x="3348037" y="2420937"/>
            <a:ext cx="576262" cy="936624"/>
          </a:xfrm>
          <a:prstGeom prst="straightConnector1">
            <a:avLst/>
          </a:prstGeom>
          <a:noFill/>
          <a:ln w="9525" cap="rnd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98" name="Shape 98"/>
          <p:cNvCxnSpPr/>
          <p:nvPr/>
        </p:nvCxnSpPr>
        <p:spPr>
          <a:xfrm>
            <a:off x="3924300" y="2420936"/>
            <a:ext cx="720724" cy="792162"/>
          </a:xfrm>
          <a:prstGeom prst="straightConnector1">
            <a:avLst/>
          </a:prstGeom>
          <a:noFill/>
          <a:ln w="9525" cap="rnd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99" name="Shape 99"/>
          <p:cNvCxnSpPr/>
          <p:nvPr/>
        </p:nvCxnSpPr>
        <p:spPr>
          <a:xfrm>
            <a:off x="1979611" y="4724400"/>
            <a:ext cx="1152525" cy="0"/>
          </a:xfrm>
          <a:prstGeom prst="straightConnector1">
            <a:avLst/>
          </a:prstGeom>
          <a:noFill/>
          <a:ln w="9525" cap="rnd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00" name="Shape 100"/>
          <p:cNvCxnSpPr/>
          <p:nvPr/>
        </p:nvCxnSpPr>
        <p:spPr>
          <a:xfrm>
            <a:off x="3348037" y="4724400"/>
            <a:ext cx="1223961" cy="0"/>
          </a:xfrm>
          <a:prstGeom prst="straightConnector1">
            <a:avLst/>
          </a:prstGeom>
          <a:noFill/>
          <a:ln w="9525" cap="rnd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01" name="Shape 101"/>
          <p:cNvCxnSpPr/>
          <p:nvPr/>
        </p:nvCxnSpPr>
        <p:spPr>
          <a:xfrm>
            <a:off x="4787900" y="4724400"/>
            <a:ext cx="1296986" cy="0"/>
          </a:xfrm>
          <a:prstGeom prst="straightConnector1">
            <a:avLst/>
          </a:prstGeom>
          <a:noFill/>
          <a:ln w="9525" cap="rnd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02" name="Shape 102"/>
          <p:cNvCxnSpPr/>
          <p:nvPr/>
        </p:nvCxnSpPr>
        <p:spPr>
          <a:xfrm>
            <a:off x="1979611" y="3357562"/>
            <a:ext cx="1223961" cy="0"/>
          </a:xfrm>
          <a:prstGeom prst="straightConnector1">
            <a:avLst/>
          </a:prstGeom>
          <a:noFill/>
          <a:ln w="9525" cap="rnd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03" name="Shape 103"/>
          <p:cNvCxnSpPr/>
          <p:nvPr/>
        </p:nvCxnSpPr>
        <p:spPr>
          <a:xfrm>
            <a:off x="3419475" y="3357562"/>
            <a:ext cx="1225550" cy="0"/>
          </a:xfrm>
          <a:prstGeom prst="straightConnector1">
            <a:avLst/>
          </a:prstGeom>
          <a:noFill/>
          <a:ln w="9525" cap="rnd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04" name="Shape 104"/>
          <p:cNvCxnSpPr/>
          <p:nvPr/>
        </p:nvCxnSpPr>
        <p:spPr>
          <a:xfrm>
            <a:off x="4860925" y="3357562"/>
            <a:ext cx="1150936" cy="0"/>
          </a:xfrm>
          <a:prstGeom prst="straightConnector1">
            <a:avLst/>
          </a:prstGeom>
          <a:noFill/>
          <a:ln w="9525" cap="rnd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05" name="Shape 105"/>
          <p:cNvCxnSpPr/>
          <p:nvPr/>
        </p:nvCxnSpPr>
        <p:spPr>
          <a:xfrm>
            <a:off x="4068762" y="1844675"/>
            <a:ext cx="0" cy="215899"/>
          </a:xfrm>
          <a:prstGeom prst="straightConnector1">
            <a:avLst/>
          </a:prstGeom>
          <a:noFill/>
          <a:ln w="9525" cap="rnd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84976" cy="922114"/>
          </a:xfrm>
        </p:spPr>
        <p:txBody>
          <a:bodyPr>
            <a:normAutofit/>
          </a:bodyPr>
          <a:lstStyle/>
          <a:p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Структурные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элементы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самоорганизующихся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сетей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55436-E678-4AA9-95C8-36F0AF2810A5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283968" y="1931045"/>
            <a:ext cx="4536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Ad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Hoc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this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purpose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целевая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 – аналог сети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доступа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552" y="4455596"/>
            <a:ext cx="432048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9600" lvl="0" indent="-609600">
              <a:spcBef>
                <a:spcPts val="640"/>
              </a:spcBef>
              <a:buClr>
                <a:srgbClr val="5B3411"/>
              </a:buClr>
              <a:buSzPct val="25000"/>
            </a:pPr>
            <a:r>
              <a:rPr lang="en-US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Mesh – </a:t>
            </a:r>
            <a:r>
              <a:rPr lang="en-US" sz="20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ячеистая</a:t>
            </a:r>
            <a:r>
              <a:rPr lang="en-US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(</a:t>
            </a:r>
            <a:r>
              <a:rPr lang="en-US" sz="2000" dirty="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аналог</a:t>
            </a:r>
            <a:r>
              <a:rPr lang="en-US" sz="2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транзитной</a:t>
            </a:r>
            <a:r>
              <a:rPr lang="en-US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endParaRPr lang="ru-RU" sz="20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609600" lvl="0" indent="-609600">
              <a:spcBef>
                <a:spcPts val="640"/>
              </a:spcBef>
              <a:buClr>
                <a:srgbClr val="5B3411"/>
              </a:buClr>
              <a:buSzPct val="25000"/>
            </a:pPr>
            <a:r>
              <a:rPr lang="en-US" sz="2000" dirty="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сети</a:t>
            </a:r>
            <a:r>
              <a:rPr lang="en-US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)</a:t>
            </a:r>
          </a:p>
        </p:txBody>
      </p:sp>
      <p:pic>
        <p:nvPicPr>
          <p:cNvPr id="13" name="Picture 5" descr="mobile-ad-hoc-network-of-simulation-framework-based-on-opnet-3-638.jpg"/>
          <p:cNvPicPr>
            <a:picLocks noChangeAspect="1"/>
          </p:cNvPicPr>
          <p:nvPr/>
        </p:nvPicPr>
        <p:blipFill>
          <a:blip r:embed="rId2" cstate="print"/>
          <a:srcRect l="22690" t="23169" r="27433" b="21591"/>
          <a:stretch>
            <a:fillRect/>
          </a:stretch>
        </p:blipFill>
        <p:spPr>
          <a:xfrm>
            <a:off x="1115616" y="1484784"/>
            <a:ext cx="2880320" cy="2016224"/>
          </a:xfrm>
          <a:prstGeom prst="rect">
            <a:avLst/>
          </a:prstGeo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4" name="Picture 6" descr="Screenshot 2017-04-04 00.55.04.png"/>
          <p:cNvPicPr>
            <a:picLocks noChangeAspect="1"/>
          </p:cNvPicPr>
          <p:nvPr/>
        </p:nvPicPr>
        <p:blipFill>
          <a:blip r:embed="rId3" cstate="print"/>
          <a:srcRect l="54725" t="48599" r="25588" b="26189"/>
          <a:stretch>
            <a:fillRect/>
          </a:stretch>
        </p:blipFill>
        <p:spPr>
          <a:xfrm>
            <a:off x="5364088" y="4023717"/>
            <a:ext cx="2808312" cy="187220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576131"/>
      </p:ext>
    </p:extLst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251520" y="404664"/>
            <a:ext cx="8640960" cy="7920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lang="en-US" sz="2800" b="1" i="0" u="none" strike="noStrike" cap="none" baseline="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Примеры</a:t>
            </a:r>
            <a:r>
              <a:rPr lang="en-US" sz="2800" b="1" i="0" u="none" strike="noStrike" cap="none" baseline="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</a:t>
            </a:r>
            <a:r>
              <a:rPr lang="en-US" sz="2800" b="1" i="0" u="none" strike="noStrike" cap="none" baseline="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приложений</a:t>
            </a:r>
            <a:r>
              <a:rPr lang="en-US" sz="2800" b="1" i="0" u="none" strike="noStrike" cap="none" baseline="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</a:t>
            </a:r>
            <a:r>
              <a:rPr lang="en-US" sz="2800" b="1" i="0" u="none" strike="noStrike" cap="none" baseline="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самоорганизующихся</a:t>
            </a:r>
            <a:r>
              <a:rPr lang="en-US" sz="2800" b="1" i="0" u="none" strike="noStrike" cap="none" baseline="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</a:t>
            </a:r>
            <a:r>
              <a:rPr lang="en-US" sz="2800" b="1" i="0" u="none" strike="noStrike" cap="none" baseline="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сетей</a:t>
            </a:r>
            <a:r>
              <a:rPr lang="en-US" sz="2800" i="0" u="none" strike="noStrike" cap="none" baseline="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/>
            </a:r>
            <a:br>
              <a:rPr lang="en-US" sz="2800" i="0" u="none" strike="noStrike" cap="none" baseline="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</a:br>
            <a:endParaRPr lang="en-US" sz="2800" i="0" u="none" strike="noStrike" cap="none" baseline="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Verdana"/>
              <a:cs typeface="Times New Roman" panose="02020603050405020304" pitchFamily="18" charset="0"/>
              <a:sym typeface="Verdana"/>
            </a:endParaRPr>
          </a:p>
        </p:txBody>
      </p:sp>
      <p:sp>
        <p:nvSpPr>
          <p:cNvPr id="118" name="Shape 118"/>
          <p:cNvSpPr txBox="1">
            <a:spLocks noGrp="1"/>
          </p:cNvSpPr>
          <p:nvPr>
            <p:ph idx="1"/>
          </p:nvPr>
        </p:nvSpPr>
        <p:spPr>
          <a:xfrm>
            <a:off x="179512" y="1196753"/>
            <a:ext cx="8784976" cy="41764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38162" lvl="2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3411"/>
              </a:buClr>
              <a:buSzPct val="100000"/>
              <a:buNone/>
            </a:pPr>
            <a:endParaRPr lang="en-US" sz="2200" dirty="0">
              <a:solidFill>
                <a:schemeClr val="tx1"/>
              </a:solidFill>
              <a:latin typeface="Times New Roman" panose="02020603050405020304" pitchFamily="18" charset="0"/>
              <a:ea typeface="Verdana"/>
              <a:cs typeface="Times New Roman" panose="02020603050405020304" pitchFamily="18" charset="0"/>
              <a:sym typeface="Verdana"/>
            </a:endParaRPr>
          </a:p>
          <a:p>
            <a:pPr lvl="2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3411"/>
              </a:buClr>
              <a:buSzPct val="100000"/>
            </a:pPr>
            <a:r>
              <a:rPr lang="en-US" sz="2200" b="0" i="0" u="none" strike="noStrike" cap="none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беспроводные</a:t>
            </a:r>
            <a:r>
              <a:rPr lang="en-US" sz="2200" b="0" i="0" u="none" strike="noStrike" cap="none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</a:t>
            </a:r>
            <a:r>
              <a:rPr lang="en-US" sz="2200" b="0" i="0" u="none" strike="noStrike" cap="none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сенсорные</a:t>
            </a:r>
            <a:r>
              <a:rPr lang="en-US" sz="2200" b="0" i="0" u="none" strike="noStrike" cap="none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</a:t>
            </a:r>
            <a:r>
              <a:rPr lang="en-US" sz="2200" b="0" i="0" u="none" strike="noStrike" cap="none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сети</a:t>
            </a:r>
            <a:r>
              <a:rPr lang="en-US" sz="2200" b="0" i="0" u="none" strike="noStrike" cap="none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(</a:t>
            </a:r>
            <a:r>
              <a:rPr lang="en-US" sz="2200" b="0" i="0" u="none" strike="noStrike" cap="none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usn</a:t>
            </a:r>
            <a:r>
              <a:rPr lang="en-US" sz="2200" b="0" i="0" u="none" strike="noStrike" cap="none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– ubiquitous sensor network)</a:t>
            </a:r>
          </a:p>
          <a:p>
            <a:pPr lvl="2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rgbClr val="5B3411"/>
              </a:buClr>
              <a:buSzPct val="100000"/>
            </a:pPr>
            <a:r>
              <a:rPr lang="en-US" sz="2200" b="0" i="0" u="none" strike="noStrike" cap="none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сети</a:t>
            </a:r>
            <a:r>
              <a:rPr lang="en-US" sz="2200" b="0" i="0" u="none" strike="noStrike" cap="none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</a:t>
            </a:r>
            <a:r>
              <a:rPr lang="en-US" sz="2200" b="0" i="0" u="none" strike="noStrike" cap="none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для</a:t>
            </a:r>
            <a:r>
              <a:rPr lang="en-US" sz="2200" b="0" i="0" u="none" strike="noStrike" cap="none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</a:t>
            </a:r>
            <a:r>
              <a:rPr lang="en-US" sz="2200" b="0" i="0" u="none" strike="noStrike" cap="none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транспортных</a:t>
            </a:r>
            <a:r>
              <a:rPr lang="en-US" sz="2200" b="0" i="0" u="none" strike="noStrike" cap="none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</a:t>
            </a:r>
            <a:r>
              <a:rPr lang="en-US" sz="2200" b="0" i="0" u="none" strike="noStrike" cap="none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средств</a:t>
            </a:r>
            <a:r>
              <a:rPr lang="en-US" sz="2200" b="0" i="0" u="none" strike="noStrike" cap="none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(</a:t>
            </a:r>
            <a:r>
              <a:rPr lang="en-US" sz="2200" b="0" i="0" u="none" strike="noStrike" cap="none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vanet</a:t>
            </a:r>
            <a:r>
              <a:rPr lang="en-US" sz="2200" b="0" i="0" u="none" strike="noStrike" cap="none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– vehicular ad hoc network)</a:t>
            </a:r>
          </a:p>
          <a:p>
            <a:pPr lvl="2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rgbClr val="5B3411"/>
              </a:buClr>
              <a:buSzPct val="100000"/>
            </a:pPr>
            <a:r>
              <a:rPr lang="en-US" sz="2200" b="0" i="0" u="none" strike="noStrike" cap="none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муниципальные</a:t>
            </a:r>
            <a:r>
              <a:rPr lang="en-US" sz="2200" b="0" i="0" u="none" strike="noStrike" cap="none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</a:t>
            </a:r>
            <a:r>
              <a:rPr lang="en-US" sz="2200" b="0" i="0" u="none" strike="noStrike" cap="none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сети</a:t>
            </a:r>
            <a:r>
              <a:rPr lang="en-US" sz="2200" b="0" i="0" u="none" strike="noStrike" cap="none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(</a:t>
            </a:r>
            <a:r>
              <a:rPr lang="en-US" sz="2200" b="0" i="0" u="none" strike="noStrike" cap="none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hanet</a:t>
            </a:r>
            <a:r>
              <a:rPr lang="en-US" sz="2200" b="0" i="0" u="none" strike="noStrike" cap="none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– home ad hoc network)</a:t>
            </a:r>
          </a:p>
          <a:p>
            <a:pPr lvl="2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rgbClr val="5B3411"/>
              </a:buClr>
              <a:buSzPct val="100000"/>
            </a:pPr>
            <a:r>
              <a:rPr lang="en-US" sz="2200" b="0" i="0" u="none" strike="noStrike" cap="none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медицинские</a:t>
            </a:r>
            <a:r>
              <a:rPr lang="en-US" sz="2200" b="0" i="0" u="none" strike="noStrike" cap="none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 </a:t>
            </a:r>
            <a:r>
              <a:rPr lang="en-US" sz="2200" b="0" i="0" u="none" strike="noStrike" cap="none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сети</a:t>
            </a:r>
            <a:r>
              <a:rPr lang="en-US" sz="2200" b="0" i="0" u="none" strike="noStrike" cap="none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(</a:t>
            </a:r>
            <a:r>
              <a:rPr lang="en-US" sz="2200" b="0" i="0" u="none" strike="noStrike" cap="none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mban</a:t>
            </a:r>
            <a:r>
              <a:rPr lang="en-US" sz="2200" b="0" i="0" u="none" strike="noStrike" cap="none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(s) – medicine body area network (services))</a:t>
            </a:r>
            <a:endParaRPr lang="en-US" sz="2200" b="0" i="0" u="none" strike="noStrike" cap="none" baseline="0" dirty="0">
              <a:solidFill>
                <a:schemeClr val="tx1"/>
              </a:solidFill>
              <a:latin typeface="Times New Roman" panose="02020603050405020304" pitchFamily="18" charset="0"/>
              <a:ea typeface="Verdana"/>
              <a:cs typeface="Times New Roman" panose="02020603050405020304" pitchFamily="18" charset="0"/>
              <a:sym typeface="Verdana"/>
            </a:endParaRP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b="1" i="0" u="none" strike="noStrike" cap="none" baseline="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Трансформация</a:t>
            </a:r>
            <a:r>
              <a:rPr lang="en-US" sz="2800" b="1" i="0" u="none" strike="noStrike" cap="none" baseline="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b="1" i="0" u="none" strike="noStrike" cap="none" baseline="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бизнеса</a:t>
            </a:r>
            <a:r>
              <a:rPr lang="en-US" sz="2800" b="1" i="0" u="none" strike="noStrike" cap="none" baseline="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b="1" i="0" u="none" strike="noStrike" cap="none" baseline="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операторов</a:t>
            </a:r>
            <a:r>
              <a:rPr lang="en-US" sz="2800" b="1" i="0" u="none" strike="noStrike" cap="none" baseline="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800" b="1" i="0" u="none" strike="noStrike" cap="none" baseline="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связи</a:t>
            </a:r>
            <a:r>
              <a:rPr lang="en-US" sz="2800" b="1" i="0" u="none" strike="noStrike" cap="none" baseline="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/>
            </a:r>
            <a:br>
              <a:rPr lang="en-US" sz="2800" b="1" i="0" u="none" strike="noStrike" cap="none" baseline="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</a:br>
            <a:endParaRPr lang="en-US" sz="2800" b="1" i="0" u="none" strike="noStrike" cap="none" baseline="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pic>
        <p:nvPicPr>
          <p:cNvPr id="6" name="Picture 5" descr="Screenshot 2017-04-04 00.11.57.png"/>
          <p:cNvPicPr/>
          <p:nvPr/>
        </p:nvPicPr>
        <p:blipFill>
          <a:blip r:embed="rId3" cstate="print"/>
          <a:srcRect l="25160" t="44160" r="24519" b="20228"/>
          <a:stretch>
            <a:fillRect/>
          </a:stretch>
        </p:blipFill>
        <p:spPr>
          <a:xfrm>
            <a:off x="683568" y="1844824"/>
            <a:ext cx="7560840" cy="3096344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0" y="227012"/>
            <a:ext cx="9143999" cy="4905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lang="en-US" sz="2800" b="1" i="0" u="none" strike="noStrike" cap="none" baseline="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Сеть</a:t>
            </a:r>
            <a:r>
              <a:rPr lang="en-US" sz="2800" b="1" i="0" u="none" strike="noStrike" cap="none" baseline="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</a:t>
            </a:r>
            <a:r>
              <a:rPr lang="en-US" sz="2800" b="1" i="0" u="none" strike="noStrike" cap="none" baseline="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HANET</a:t>
            </a:r>
            <a:endParaRPr lang="en-US" sz="2800" b="1" i="0" u="none" strike="noStrike" cap="none" baseline="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Verdana"/>
              <a:cs typeface="Times New Roman" panose="02020603050405020304" pitchFamily="18" charset="0"/>
              <a:sym typeface="Verdana"/>
            </a:endParaRPr>
          </a:p>
        </p:txBody>
      </p:sp>
      <p:pic>
        <p:nvPicPr>
          <p:cNvPr id="133" name="Shape 133"/>
          <p:cNvPicPr preferRelativeResize="0"/>
          <p:nvPr/>
        </p:nvPicPr>
        <p:blipFill rotWithShape="1">
          <a:blip r:embed="rId3" cstate="print"/>
          <a:srcRect/>
          <a:stretch/>
        </p:blipFill>
        <p:spPr>
          <a:xfrm>
            <a:off x="434975" y="908050"/>
            <a:ext cx="8709024" cy="533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0" y="227012"/>
            <a:ext cx="9143999" cy="6817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lang="en-US" sz="2800" b="1" i="0" u="none" strike="noStrike" cap="none" baseline="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Услуги</a:t>
            </a:r>
            <a:r>
              <a:rPr lang="en-US" sz="2800" b="1" i="0" u="none" strike="noStrike" cap="none" baseline="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</a:t>
            </a:r>
            <a:r>
              <a:rPr lang="en-US" sz="2800" b="1" i="0" u="none" strike="noStrike" cap="none" baseline="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ячеистых</a:t>
            </a:r>
            <a:r>
              <a:rPr lang="en-US" sz="2800" b="1" i="0" u="none" strike="noStrike" cap="none" baseline="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(mesh-</a:t>
            </a:r>
            <a:r>
              <a:rPr lang="en-US" sz="2800" b="1" i="0" u="none" strike="noStrike" cap="none" baseline="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сетей</a:t>
            </a:r>
            <a:r>
              <a:rPr lang="en-US" sz="2800" b="1" i="0" u="none" strike="noStrike" cap="none" baseline="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)</a:t>
            </a:r>
          </a:p>
        </p:txBody>
      </p:sp>
      <p:sp>
        <p:nvSpPr>
          <p:cNvPr id="139" name="Shape 139"/>
          <p:cNvSpPr txBox="1">
            <a:spLocks noGrp="1"/>
          </p:cNvSpPr>
          <p:nvPr>
            <p:ph idx="1"/>
          </p:nvPr>
        </p:nvSpPr>
        <p:spPr>
          <a:xfrm>
            <a:off x="251520" y="1052736"/>
            <a:ext cx="8568952" cy="532859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Verdana"/>
              <a:buNone/>
            </a:pPr>
            <a:r>
              <a:rPr lang="ru-RU" sz="2000" b="0" i="0" u="none" strike="noStrike" cap="none" baseline="0" dirty="0" smtClean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 </a:t>
            </a:r>
            <a:r>
              <a:rPr lang="en-US" sz="2000" b="0" i="0" u="none" strike="noStrike" cap="none" baseline="0" dirty="0" smtClean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- </a:t>
            </a:r>
            <a:r>
              <a:rPr lang="ru-RU" sz="2000" b="0" i="0" u="none" strike="noStrike" cap="none" baseline="0" dirty="0" smtClean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</a:t>
            </a:r>
            <a:r>
              <a:rPr lang="en-US" sz="2000" b="0" i="0" u="none" strike="noStrike" cap="none" baseline="0" dirty="0" err="1" smtClean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услуги</a:t>
            </a:r>
            <a:r>
              <a:rPr lang="en-US" sz="2000" b="0" i="0" u="none" strike="noStrike" cap="none" baseline="0" dirty="0" smtClean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</a:t>
            </a:r>
            <a:r>
              <a:rPr lang="en-US" sz="2000" b="0" i="0" u="none" strike="noStrike" cap="none" baseline="0" dirty="0" err="1" smtClean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по</a:t>
            </a:r>
            <a:r>
              <a:rPr lang="en-US" sz="2000" b="0" i="0" u="none" strike="noStrike" cap="none" baseline="0" dirty="0" smtClean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</a:t>
            </a:r>
            <a:r>
              <a:rPr lang="en-US" sz="2000" b="0" i="0" u="none" strike="noStrike" cap="none" baseline="0" dirty="0" err="1" smtClean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взаимодействию</a:t>
            </a:r>
            <a:r>
              <a:rPr lang="en-US" sz="2000" b="0" i="0" u="none" strike="noStrike" cap="none" baseline="0" dirty="0" smtClean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</a:t>
            </a:r>
            <a:r>
              <a:rPr lang="en-US" sz="2000" b="0" i="0" u="none" strike="noStrike" cap="none" baseline="0" dirty="0" err="1" smtClean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современной</a:t>
            </a:r>
            <a:r>
              <a:rPr lang="en-US" sz="2000" b="0" i="0" u="none" strike="noStrike" cap="none" baseline="0" dirty="0" smtClean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</a:t>
            </a:r>
            <a:r>
              <a:rPr lang="en-US" sz="2000" b="0" i="0" u="none" strike="noStrike" cap="none" baseline="0" dirty="0" err="1" smtClean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бытовой</a:t>
            </a:r>
            <a:r>
              <a:rPr lang="en-US" sz="2000" b="0" i="0" u="none" strike="noStrike" cap="none" baseline="0" dirty="0" smtClean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</a:t>
            </a:r>
            <a:r>
              <a:rPr lang="en-US" sz="2000" b="0" i="0" u="none" strike="noStrike" cap="none" baseline="0" dirty="0" err="1" smtClean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техники</a:t>
            </a:r>
            <a:r>
              <a:rPr lang="en-US" sz="2000" b="0" i="0" u="none" strike="noStrike" cap="none" baseline="0" dirty="0" smtClean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и</a:t>
            </a:r>
            <a:r>
              <a:rPr lang="en-US" sz="2000" b="0" i="0" u="none" strike="noStrike" cap="none" dirty="0" smtClean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</a:t>
            </a:r>
            <a:r>
              <a:rPr lang="en-US" sz="2000" b="0" i="0" u="none" strike="noStrike" cap="none" baseline="0" dirty="0" err="1" smtClean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человека</a:t>
            </a:r>
            <a:r>
              <a:rPr lang="en-US" sz="2000" b="0" i="0" u="none" strike="noStrike" cap="none" baseline="0" dirty="0" smtClean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;</a:t>
            </a:r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5B3411"/>
              </a:buClr>
              <a:buSzPct val="25000"/>
              <a:buFont typeface="Verdana"/>
              <a:buNone/>
            </a:pPr>
            <a:r>
              <a:rPr lang="ru-RU" sz="2000" b="0" i="0" u="none" strike="noStrike" cap="none" baseline="0" dirty="0" smtClean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 </a:t>
            </a:r>
            <a:r>
              <a:rPr lang="en-US" sz="2000" b="0" i="0" u="none" strike="noStrike" cap="none" baseline="0" dirty="0" smtClean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- </a:t>
            </a:r>
            <a:r>
              <a:rPr lang="ru-RU" sz="2000" b="0" i="0" u="none" strike="noStrike" cap="none" baseline="0" dirty="0" smtClean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</a:t>
            </a:r>
            <a:r>
              <a:rPr lang="en-US" sz="2000" b="0" i="0" u="none" strike="noStrike" cap="none" baseline="0" dirty="0" err="1" smtClean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услуги</a:t>
            </a:r>
            <a:r>
              <a:rPr lang="en-US" sz="2000" b="0" i="0" u="none" strike="noStrike" cap="none" baseline="0" dirty="0" smtClean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</a:t>
            </a:r>
            <a:r>
              <a:rPr lang="en-US" sz="2000" b="0" i="0" u="none" strike="noStrike" cap="none" baseline="0" dirty="0" err="1" smtClean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по</a:t>
            </a:r>
            <a:r>
              <a:rPr lang="en-US" sz="2000" b="0" i="0" u="none" strike="noStrike" cap="none" baseline="0" dirty="0" smtClean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</a:t>
            </a:r>
            <a:r>
              <a:rPr lang="en-US" sz="2000" b="0" i="0" u="none" strike="noStrike" cap="none" baseline="0" dirty="0" err="1" smtClean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обеспечению</a:t>
            </a:r>
            <a:r>
              <a:rPr lang="en-US" sz="2000" b="0" i="0" u="none" strike="noStrike" cap="none" baseline="0" dirty="0" smtClean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</a:t>
            </a:r>
            <a:r>
              <a:rPr lang="en-US" sz="2000" b="0" i="0" u="none" strike="noStrike" cap="none" baseline="0" dirty="0" err="1" smtClean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безопасности</a:t>
            </a:r>
            <a:r>
              <a:rPr lang="en-US" sz="2000" b="0" i="0" u="none" strike="noStrike" cap="none" baseline="0" dirty="0" smtClean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</a:t>
            </a:r>
            <a:r>
              <a:rPr lang="en-US" sz="2000" b="0" i="0" u="none" strike="noStrike" cap="none" baseline="0" dirty="0" err="1" smtClean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жилища</a:t>
            </a:r>
            <a:r>
              <a:rPr lang="en-US" sz="2000" b="0" i="0" u="none" strike="noStrike" cap="none" baseline="0" dirty="0" smtClean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, </a:t>
            </a:r>
            <a:r>
              <a:rPr lang="en-US" sz="2000" b="0" i="0" u="none" strike="noStrike" cap="none" baseline="0" dirty="0" err="1" smtClean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офисов</a:t>
            </a:r>
            <a:r>
              <a:rPr lang="en-US" sz="2000" b="0" i="0" u="none" strike="noStrike" cap="none" baseline="0" dirty="0" smtClean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и </a:t>
            </a:r>
            <a:r>
              <a:rPr lang="en-US" sz="2000" b="0" i="0" u="none" strike="noStrike" cap="none" baseline="0" dirty="0" err="1" smtClean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т.д</a:t>
            </a:r>
            <a:r>
              <a:rPr lang="en-US" sz="2000" b="0" i="0" u="none" strike="noStrike" cap="none" baseline="0" dirty="0" smtClean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.;</a:t>
            </a:r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5B3411"/>
              </a:buClr>
              <a:buSzPct val="25000"/>
              <a:buFont typeface="Verdana"/>
              <a:buNone/>
            </a:pPr>
            <a:r>
              <a:rPr lang="ru-RU" sz="2000" b="0" i="0" u="none" strike="noStrike" cap="none" baseline="0" dirty="0" smtClean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 </a:t>
            </a:r>
            <a:r>
              <a:rPr lang="en-US" sz="2000" b="0" i="0" u="none" strike="noStrike" cap="none" baseline="0" dirty="0" smtClean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- </a:t>
            </a:r>
            <a:r>
              <a:rPr lang="ru-RU" sz="2000" b="0" i="0" u="none" strike="noStrike" cap="none" baseline="0" dirty="0" smtClean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</a:t>
            </a:r>
            <a:r>
              <a:rPr lang="en-US" sz="2000" b="0" i="0" u="none" strike="noStrike" cap="none" baseline="0" dirty="0" err="1" smtClean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услуги</a:t>
            </a:r>
            <a:r>
              <a:rPr lang="en-US" sz="2000" b="0" i="0" u="none" strike="noStrike" cap="none" baseline="0" dirty="0" smtClean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</a:t>
            </a:r>
            <a:r>
              <a:rPr lang="en-US" sz="2000" b="0" i="0" u="none" strike="noStrike" cap="none" baseline="0" dirty="0" err="1" smtClean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по</a:t>
            </a:r>
            <a:r>
              <a:rPr lang="en-US" sz="2000" b="0" i="0" u="none" strike="noStrike" cap="none" baseline="0" dirty="0" smtClean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</a:t>
            </a:r>
            <a:r>
              <a:rPr lang="en-US" sz="2000" b="0" i="0" u="none" strike="noStrike" cap="none" baseline="0" dirty="0" err="1" smtClean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мониторингу</a:t>
            </a:r>
            <a:r>
              <a:rPr lang="en-US" sz="2000" b="0" i="0" u="none" strike="noStrike" cap="none" baseline="0" dirty="0" smtClean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</a:t>
            </a:r>
            <a:r>
              <a:rPr lang="en-US" sz="2000" b="0" i="0" u="none" strike="noStrike" cap="none" baseline="0" dirty="0" err="1" smtClean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состояния</a:t>
            </a:r>
            <a:r>
              <a:rPr lang="en-US" sz="2000" b="0" i="0" u="none" strike="noStrike" cap="none" baseline="0" dirty="0" smtClean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</a:t>
            </a:r>
            <a:r>
              <a:rPr lang="en-US" sz="2000" b="0" i="0" u="none" strike="noStrike" cap="none" baseline="0" dirty="0" err="1" smtClean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жилых</a:t>
            </a:r>
            <a:r>
              <a:rPr lang="en-US" sz="2000" b="0" i="0" u="none" strike="noStrike" cap="none" baseline="0" dirty="0" smtClean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и </a:t>
            </a:r>
            <a:r>
              <a:rPr lang="en-US" sz="2000" b="0" i="0" u="none" strike="noStrike" cap="none" baseline="0" dirty="0" err="1" smtClean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рабочих</a:t>
            </a:r>
            <a:r>
              <a:rPr lang="en-US" sz="2000" b="0" i="0" u="none" strike="noStrike" cap="none" baseline="0" dirty="0" smtClean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</a:t>
            </a:r>
            <a:r>
              <a:rPr lang="en-US" sz="2000" b="0" i="0" u="none" strike="noStrike" cap="none" baseline="0" dirty="0" err="1" smtClean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помещений</a:t>
            </a:r>
            <a:r>
              <a:rPr lang="en-US" sz="2000" b="0" i="0" u="none" strike="noStrike" cap="none" baseline="0" dirty="0" smtClean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, </a:t>
            </a:r>
            <a:r>
              <a:rPr lang="en-US" sz="2000" b="0" i="0" u="none" strike="noStrike" cap="none" baseline="0" dirty="0" err="1" smtClean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включая</a:t>
            </a:r>
            <a:r>
              <a:rPr lang="en-US" sz="2000" b="0" i="0" u="none" strike="noStrike" cap="none" baseline="0" dirty="0" smtClean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</a:t>
            </a:r>
            <a:r>
              <a:rPr lang="en-US" sz="2000" b="0" i="0" u="none" strike="noStrike" cap="none" baseline="0" dirty="0" err="1" smtClean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мониторинг</a:t>
            </a:r>
            <a:r>
              <a:rPr lang="en-US" sz="2000" b="0" i="0" u="none" strike="noStrike" cap="none" baseline="0" dirty="0" smtClean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</a:t>
            </a:r>
            <a:r>
              <a:rPr lang="en-US" sz="2000" b="0" i="0" u="none" strike="noStrike" cap="none" baseline="0" dirty="0" err="1" smtClean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освещения</a:t>
            </a:r>
            <a:r>
              <a:rPr lang="en-US" sz="2000" b="0" i="0" u="none" strike="noStrike" cap="none" baseline="0" dirty="0" smtClean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, </a:t>
            </a:r>
            <a:r>
              <a:rPr lang="en-US" sz="2000" b="0" i="0" u="none" strike="noStrike" cap="none" baseline="0" dirty="0" err="1" smtClean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климатических</a:t>
            </a:r>
            <a:r>
              <a:rPr lang="en-US" sz="2000" b="0" i="0" u="none" strike="noStrike" cap="none" baseline="0" dirty="0" smtClean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</a:t>
            </a:r>
            <a:r>
              <a:rPr lang="en-US" sz="2000" b="0" i="0" u="none" strike="noStrike" cap="none" baseline="0" dirty="0" err="1" smtClean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условий</a:t>
            </a:r>
            <a:r>
              <a:rPr lang="en-US" sz="2000" b="0" i="0" u="none" strike="noStrike" cap="none" baseline="0" dirty="0" smtClean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, </a:t>
            </a:r>
            <a:r>
              <a:rPr lang="en-US" sz="2000" b="0" i="0" u="none" strike="noStrike" cap="none" baseline="0" dirty="0" err="1" smtClean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водоснабжения</a:t>
            </a:r>
            <a:r>
              <a:rPr lang="en-US" sz="2000" b="0" i="0" u="none" strike="noStrike" cap="none" baseline="0" dirty="0" smtClean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, </a:t>
            </a:r>
            <a:r>
              <a:rPr lang="en-US" sz="2000" b="0" i="0" u="none" strike="noStrike" cap="none" baseline="0" dirty="0" err="1" smtClean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загазованности</a:t>
            </a:r>
            <a:r>
              <a:rPr lang="en-US" sz="2000" b="0" i="0" u="none" strike="noStrike" cap="none" baseline="0" dirty="0" smtClean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и </a:t>
            </a:r>
            <a:r>
              <a:rPr lang="en-US" sz="2000" b="0" i="0" u="none" strike="noStrike" cap="none" baseline="0" dirty="0" err="1" smtClean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т.д</a:t>
            </a:r>
            <a:r>
              <a:rPr lang="en-US" sz="2000" b="0" i="0" u="none" strike="noStrike" cap="none" baseline="0" dirty="0" smtClean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.;</a:t>
            </a:r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5B3411"/>
              </a:buClr>
              <a:buSzPct val="25000"/>
              <a:buFont typeface="Verdana"/>
              <a:buNone/>
            </a:pPr>
            <a:r>
              <a:rPr lang="ru-RU" sz="2000" b="0" i="0" u="none" strike="noStrike" cap="none" baseline="0" dirty="0" smtClean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 </a:t>
            </a:r>
            <a:r>
              <a:rPr lang="en-US" sz="2000" b="0" i="0" u="none" strike="noStrike" cap="none" baseline="0" dirty="0" smtClean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- </a:t>
            </a:r>
            <a:r>
              <a:rPr lang="ru-RU" sz="2000" b="0" i="0" u="none" strike="noStrike" cap="none" baseline="0" dirty="0" smtClean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</a:t>
            </a:r>
            <a:r>
              <a:rPr lang="en-US" sz="2000" b="0" i="0" u="none" strike="noStrike" cap="none" baseline="0" dirty="0" err="1" smtClean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услуги</a:t>
            </a:r>
            <a:r>
              <a:rPr lang="en-US" sz="2000" b="0" i="0" u="none" strike="noStrike" cap="none" baseline="0" dirty="0" smtClean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</a:t>
            </a:r>
            <a:r>
              <a:rPr lang="en-US" sz="2000" b="0" i="0" u="none" strike="noStrike" cap="none" baseline="0" dirty="0" err="1" smtClean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по</a:t>
            </a:r>
            <a:r>
              <a:rPr lang="en-US" sz="2000" b="0" i="0" u="none" strike="noStrike" cap="none" baseline="0" dirty="0" smtClean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</a:t>
            </a:r>
            <a:r>
              <a:rPr lang="en-US" sz="2000" b="0" i="0" u="none" strike="noStrike" cap="none" baseline="0" dirty="0" err="1" smtClean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мониторингу</a:t>
            </a:r>
            <a:r>
              <a:rPr lang="en-US" sz="2000" b="0" i="0" u="none" strike="noStrike" cap="none" baseline="0" dirty="0" smtClean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</a:t>
            </a:r>
            <a:r>
              <a:rPr lang="en-US" sz="2000" b="0" i="0" u="none" strike="noStrike" cap="none" baseline="0" dirty="0" err="1" smtClean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здоровья</a:t>
            </a:r>
            <a:r>
              <a:rPr lang="en-US" sz="2000" b="0" i="0" u="none" strike="noStrike" cap="none" baseline="0" dirty="0" smtClean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;</a:t>
            </a:r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5B3411"/>
              </a:buClr>
              <a:buSzPct val="25000"/>
              <a:buFont typeface="Verdana"/>
              <a:buNone/>
            </a:pPr>
            <a:r>
              <a:rPr lang="ru-RU" sz="2000" b="0" i="0" u="none" strike="noStrike" cap="none" baseline="0" dirty="0" smtClean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 </a:t>
            </a:r>
            <a:r>
              <a:rPr lang="en-US" sz="2000" b="0" i="0" u="none" strike="noStrike" cap="none" baseline="0" dirty="0" smtClean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-</a:t>
            </a:r>
            <a:r>
              <a:rPr lang="ru-RU" sz="2000" dirty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</a:t>
            </a:r>
            <a:r>
              <a:rPr lang="en-US" sz="2000" b="0" i="0" u="none" strike="noStrike" cap="none" baseline="0" dirty="0" err="1" smtClean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услуги</a:t>
            </a:r>
            <a:r>
              <a:rPr lang="en-US" sz="2000" b="0" i="0" u="none" strike="noStrike" cap="none" baseline="0" dirty="0" smtClean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</a:t>
            </a:r>
            <a:r>
              <a:rPr lang="en-US" sz="2000" b="0" i="0" u="none" strike="noStrike" cap="none" baseline="0" dirty="0" err="1" smtClean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по</a:t>
            </a:r>
            <a:r>
              <a:rPr lang="en-US" sz="2000" b="0" i="0" u="none" strike="noStrike" cap="none" baseline="0" dirty="0" smtClean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</a:t>
            </a:r>
            <a:r>
              <a:rPr lang="en-US" sz="2000" b="0" i="0" u="none" strike="noStrike" cap="none" baseline="0" dirty="0" err="1" smtClean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мониторингу</a:t>
            </a:r>
            <a:r>
              <a:rPr lang="en-US" sz="2000" b="0" i="0" u="none" strike="noStrike" cap="none" baseline="0" dirty="0" smtClean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</a:t>
            </a:r>
            <a:r>
              <a:rPr lang="en-US" sz="2000" b="0" i="0" u="none" strike="noStrike" cap="none" baseline="0" dirty="0" err="1" smtClean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здоровья</a:t>
            </a:r>
            <a:r>
              <a:rPr lang="en-US" sz="2000" b="0" i="0" u="none" strike="noStrike" cap="none" baseline="0" dirty="0" smtClean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, </a:t>
            </a:r>
            <a:r>
              <a:rPr lang="en-US" sz="2000" b="0" i="0" u="none" strike="noStrike" cap="none" baseline="0" dirty="0" err="1" smtClean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местонахождения</a:t>
            </a:r>
            <a:r>
              <a:rPr lang="en-US" sz="2000" b="0" i="0" u="none" strike="noStrike" cap="none" baseline="0" dirty="0" smtClean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и </a:t>
            </a:r>
            <a:r>
              <a:rPr lang="en-US" sz="2000" b="0" i="0" u="none" strike="noStrike" cap="none" baseline="0" dirty="0" err="1" smtClean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адекватности</a:t>
            </a:r>
            <a:r>
              <a:rPr lang="en-US" sz="2000" b="0" i="0" u="none" strike="noStrike" cap="none" baseline="0" dirty="0" smtClean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</a:t>
            </a:r>
            <a:r>
              <a:rPr lang="en-US" sz="2000" b="0" i="0" u="none" strike="noStrike" cap="none" baseline="0" dirty="0" err="1" smtClean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поведения</a:t>
            </a:r>
            <a:r>
              <a:rPr lang="en-US" sz="2000" b="0" i="0" u="none" strike="noStrike" cap="none" baseline="0" dirty="0" smtClean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</a:t>
            </a:r>
            <a:r>
              <a:rPr lang="en-US" sz="2000" b="0" i="0" u="none" strike="noStrike" cap="none" baseline="0" dirty="0" err="1" smtClean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пожилых</a:t>
            </a:r>
            <a:r>
              <a:rPr lang="en-US" sz="2000" b="0" i="0" u="none" strike="noStrike" cap="none" baseline="0" dirty="0" smtClean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</a:t>
            </a:r>
            <a:r>
              <a:rPr lang="en-US" sz="2000" b="0" i="0" u="none" strike="noStrike" cap="none" baseline="0" dirty="0" err="1" smtClean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людей</a:t>
            </a:r>
            <a:r>
              <a:rPr lang="en-US" sz="2000" b="0" i="0" u="none" strike="noStrike" cap="none" baseline="0" dirty="0" smtClean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;</a:t>
            </a:r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5B3411"/>
              </a:buClr>
              <a:buSzPct val="25000"/>
              <a:buFont typeface="Verdana"/>
              <a:buNone/>
            </a:pPr>
            <a:r>
              <a:rPr lang="ru-RU" sz="2000" b="0" i="0" u="none" strike="noStrike" cap="none" baseline="0" dirty="0" smtClean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 </a:t>
            </a:r>
            <a:r>
              <a:rPr lang="en-US" sz="2000" b="0" i="0" u="none" strike="noStrike" cap="none" baseline="0" dirty="0" smtClean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- </a:t>
            </a:r>
            <a:r>
              <a:rPr lang="ru-RU" sz="2000" b="0" i="0" u="none" strike="noStrike" cap="none" baseline="0" dirty="0" smtClean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</a:t>
            </a:r>
            <a:r>
              <a:rPr lang="en-US" sz="2000" b="0" i="0" u="none" strike="noStrike" cap="none" baseline="0" dirty="0" err="1" smtClean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услуги</a:t>
            </a:r>
            <a:r>
              <a:rPr lang="en-US" sz="2000" b="0" i="0" u="none" strike="noStrike" cap="none" baseline="0" dirty="0" smtClean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</a:t>
            </a:r>
            <a:r>
              <a:rPr lang="en-US" sz="2000" b="0" i="0" u="none" strike="noStrike" cap="none" baseline="0" dirty="0" err="1" smtClean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по</a:t>
            </a:r>
            <a:r>
              <a:rPr lang="en-US" sz="2000" b="0" i="0" u="none" strike="noStrike" cap="none" baseline="0" dirty="0" smtClean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</a:t>
            </a:r>
            <a:r>
              <a:rPr lang="en-US" sz="2000" b="0" i="0" u="none" strike="noStrike" cap="none" baseline="0" dirty="0" err="1" smtClean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контролю</a:t>
            </a:r>
            <a:r>
              <a:rPr lang="en-US" sz="2000" b="0" i="0" u="none" strike="noStrike" cap="none" baseline="0" dirty="0" smtClean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</a:t>
            </a:r>
            <a:r>
              <a:rPr lang="en-US" sz="2000" b="0" i="0" u="none" strike="noStrike" cap="none" baseline="0" dirty="0" err="1" smtClean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местонахождения</a:t>
            </a:r>
            <a:r>
              <a:rPr lang="en-US" sz="2000" b="0" i="0" u="none" strike="noStrike" cap="none" baseline="0" dirty="0" smtClean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</a:t>
            </a:r>
            <a:r>
              <a:rPr lang="en-US" sz="2000" b="0" i="0" u="none" strike="noStrike" cap="none" baseline="0" dirty="0" err="1" smtClean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детей</a:t>
            </a:r>
            <a:r>
              <a:rPr lang="en-US" sz="2000" b="0" i="0" u="none" strike="noStrike" cap="none" baseline="0" dirty="0" smtClean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;</a:t>
            </a:r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5B3411"/>
              </a:buClr>
              <a:buSzPct val="25000"/>
              <a:buFont typeface="Verdana"/>
              <a:buNone/>
            </a:pPr>
            <a:r>
              <a:rPr lang="ru-RU" sz="2000" b="0" i="0" u="none" strike="noStrike" cap="none" baseline="0" dirty="0" smtClean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 </a:t>
            </a:r>
            <a:r>
              <a:rPr lang="en-US" sz="2000" b="0" i="0" u="none" strike="noStrike" cap="none" baseline="0" dirty="0" smtClean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-</a:t>
            </a:r>
            <a:r>
              <a:rPr lang="ru-RU" sz="2000" dirty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</a:t>
            </a:r>
            <a:r>
              <a:rPr lang="en-US" sz="2000" b="0" i="0" u="none" strike="noStrike" cap="none" baseline="0" dirty="0" err="1" smtClean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услуги</a:t>
            </a:r>
            <a:r>
              <a:rPr lang="en-US" sz="2000" b="0" i="0" u="none" strike="noStrike" cap="none" baseline="0" dirty="0" smtClean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</a:t>
            </a:r>
            <a:r>
              <a:rPr lang="en-US" sz="2000" b="0" i="0" u="none" strike="noStrike" cap="none" baseline="0" dirty="0" err="1" smtClean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по</a:t>
            </a:r>
            <a:r>
              <a:rPr lang="en-US" sz="2000" b="0" i="0" u="none" strike="noStrike" cap="none" baseline="0" dirty="0" smtClean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</a:t>
            </a:r>
            <a:r>
              <a:rPr lang="en-US" sz="2000" b="0" i="0" u="none" strike="noStrike" cap="none" baseline="0" dirty="0" err="1" smtClean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другим</a:t>
            </a:r>
            <a:r>
              <a:rPr lang="en-US" sz="2000" b="0" i="0" u="none" strike="noStrike" cap="none" baseline="0" dirty="0" smtClean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</a:t>
            </a:r>
            <a:r>
              <a:rPr lang="en-US" sz="2000" b="0" i="0" u="none" strike="noStrike" cap="none" baseline="0" dirty="0" err="1" smtClean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задачам</a:t>
            </a:r>
            <a:r>
              <a:rPr lang="en-US" sz="2000" b="0" i="0" u="none" strike="noStrike" cap="none" baseline="0" dirty="0" smtClean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</a:t>
            </a:r>
            <a:r>
              <a:rPr lang="en-US" sz="2000" b="0" i="0" u="none" strike="noStrike" cap="none" baseline="0" dirty="0" err="1" smtClean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локального</a:t>
            </a:r>
            <a:r>
              <a:rPr lang="en-US" sz="2000" b="0" i="0" u="none" strike="noStrike" cap="none" baseline="0" dirty="0" smtClean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</a:t>
            </a:r>
            <a:r>
              <a:rPr lang="en-US" sz="2000" b="0" i="0" u="none" strike="noStrike" cap="none" baseline="0" dirty="0" err="1" smtClean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позиционирования</a:t>
            </a:r>
            <a:r>
              <a:rPr lang="en-US" sz="2000" b="0" i="0" u="none" strike="noStrike" cap="none" baseline="0" dirty="0" smtClean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в </a:t>
            </a:r>
            <a:r>
              <a:rPr lang="en-US" sz="2000" b="0" i="0" u="none" strike="noStrike" cap="none" baseline="0" dirty="0" err="1" smtClean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реальном</a:t>
            </a:r>
            <a:r>
              <a:rPr lang="en-US" sz="2000" b="0" i="0" u="none" strike="noStrike" cap="none" baseline="0" dirty="0" smtClean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</a:t>
            </a:r>
            <a:r>
              <a:rPr lang="en-US" sz="2000" b="0" i="0" u="none" strike="noStrike" cap="none" baseline="0" dirty="0" err="1" smtClean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времени</a:t>
            </a:r>
            <a:r>
              <a:rPr lang="en-US" sz="2000" b="0" i="0" u="none" strike="noStrike" cap="none" baseline="0" dirty="0" smtClean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</a:t>
            </a:r>
            <a:r>
              <a:rPr lang="en-US" sz="2000" b="0" i="0" u="none" strike="noStrike" cap="none" baseline="0" dirty="0" err="1" smtClean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rtls</a:t>
            </a:r>
            <a:r>
              <a:rPr lang="en-US" sz="2000" b="0" i="0" u="none" strike="noStrike" cap="none" baseline="0" dirty="0" smtClean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, </a:t>
            </a:r>
            <a:r>
              <a:rPr lang="en-US" sz="2000" b="0" i="0" u="none" strike="noStrike" cap="none" baseline="0" dirty="0" err="1" smtClean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включая</a:t>
            </a:r>
            <a:r>
              <a:rPr lang="en-US" sz="2000" b="0" i="0" u="none" strike="noStrike" cap="none" baseline="0" dirty="0" smtClean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</a:t>
            </a:r>
            <a:r>
              <a:rPr lang="en-US" sz="2000" b="0" i="0" u="none" strike="noStrike" cap="none" baseline="0" dirty="0" err="1" smtClean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мониторинг</a:t>
            </a:r>
            <a:r>
              <a:rPr lang="en-US" sz="2000" b="0" i="0" u="none" strike="noStrike" cap="none" baseline="0" dirty="0" smtClean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</a:t>
            </a:r>
            <a:r>
              <a:rPr lang="en-US" sz="2000" b="0" i="0" u="none" strike="noStrike" cap="none" baseline="0" dirty="0" err="1" smtClean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дорогостоящих</a:t>
            </a:r>
            <a:r>
              <a:rPr lang="en-US" sz="2000" b="0" i="0" u="none" strike="noStrike" cap="none" baseline="0" dirty="0" smtClean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</a:t>
            </a:r>
            <a:r>
              <a:rPr lang="en-US" sz="2000" b="0" i="0" u="none" strike="noStrike" cap="none" baseline="0" dirty="0" err="1" smtClean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предметов</a:t>
            </a:r>
            <a:r>
              <a:rPr lang="en-US" sz="2000" b="0" i="0" u="none" strike="noStrike" cap="none" baseline="0" dirty="0" smtClean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в </a:t>
            </a:r>
            <a:r>
              <a:rPr lang="en-US" sz="2000" b="0" i="0" u="none" strike="noStrike" cap="none" baseline="0" dirty="0" err="1" smtClean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жилище</a:t>
            </a:r>
            <a:r>
              <a:rPr lang="en-US" sz="2000" b="0" i="0" u="none" strike="noStrike" cap="none" baseline="0" dirty="0" smtClean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и </a:t>
            </a:r>
            <a:r>
              <a:rPr lang="en-US" sz="2000" b="0" i="0" u="none" strike="noStrike" cap="none" baseline="0" dirty="0" err="1" smtClean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оборудования</a:t>
            </a:r>
            <a:r>
              <a:rPr lang="en-US" sz="2000" b="0" i="0" u="none" strike="noStrike" cap="none" baseline="0" dirty="0" smtClean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в </a:t>
            </a:r>
            <a:r>
              <a:rPr lang="en-US" sz="2000" b="0" i="0" u="none" strike="noStrike" cap="none" baseline="0" dirty="0" err="1" smtClean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офисах</a:t>
            </a:r>
            <a:r>
              <a:rPr lang="en-US" sz="2000" b="0" i="0" u="none" strike="noStrike" cap="none" baseline="0" dirty="0" smtClean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;</a:t>
            </a:r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5B3411"/>
              </a:buClr>
              <a:buSzPct val="25000"/>
              <a:buFont typeface="Verdana"/>
              <a:buNone/>
            </a:pPr>
            <a:r>
              <a:rPr lang="ru-RU" sz="2000" b="0" i="0" u="none" strike="noStrike" cap="none" baseline="0" dirty="0" smtClean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 </a:t>
            </a:r>
            <a:r>
              <a:rPr lang="en-US" sz="2000" b="0" i="0" u="none" strike="noStrike" cap="none" baseline="0" dirty="0" smtClean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-</a:t>
            </a:r>
            <a:r>
              <a:rPr lang="ru-RU" sz="2000" b="0" i="0" u="none" strike="noStrike" cap="none" dirty="0" smtClean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</a:t>
            </a:r>
            <a:r>
              <a:rPr lang="en-US" sz="2000" b="0" i="0" u="none" strike="noStrike" cap="none" baseline="0" dirty="0" err="1" smtClean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услуги</a:t>
            </a:r>
            <a:r>
              <a:rPr lang="en-US" sz="2000" b="0" i="0" u="none" strike="noStrike" cap="none" baseline="0" dirty="0" smtClean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</a:t>
            </a:r>
            <a:r>
              <a:rPr lang="en-US" sz="2000" b="0" i="0" u="none" strike="noStrike" cap="none" baseline="0" dirty="0" err="1" smtClean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по</a:t>
            </a:r>
            <a:r>
              <a:rPr lang="en-US" sz="2000" b="0" i="0" u="none" strike="noStrike" cap="none" baseline="0" dirty="0" smtClean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</a:t>
            </a:r>
            <a:r>
              <a:rPr lang="en-US" sz="2000" b="0" i="0" u="none" strike="noStrike" cap="none" baseline="0" dirty="0" err="1" smtClean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взаимодействию</a:t>
            </a:r>
            <a:r>
              <a:rPr lang="en-US" sz="2000" b="0" i="0" u="none" strike="noStrike" cap="none" baseline="0" dirty="0" smtClean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</a:t>
            </a:r>
            <a:r>
              <a:rPr lang="en-US" sz="2000" b="0" i="0" u="none" strike="noStrike" cap="none" baseline="0" dirty="0" err="1" smtClean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сотрудников</a:t>
            </a:r>
            <a:r>
              <a:rPr lang="en-US" sz="2000" b="0" i="0" u="none" strike="noStrike" cap="none" baseline="0" dirty="0" smtClean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</a:t>
            </a:r>
            <a:r>
              <a:rPr lang="en-US" sz="2000" b="0" i="0" u="none" strike="noStrike" cap="none" baseline="0" dirty="0" err="1" smtClean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служб</a:t>
            </a:r>
            <a:r>
              <a:rPr lang="en-US" sz="2000" b="0" i="0" u="none" strike="noStrike" cap="none" baseline="0" dirty="0" smtClean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</a:t>
            </a:r>
            <a:r>
              <a:rPr lang="en-US" sz="2000" b="0" i="0" u="none" strike="noStrike" cap="none" baseline="0" dirty="0" err="1" smtClean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микрорайона</a:t>
            </a:r>
            <a:r>
              <a:rPr lang="en-US" sz="2000" b="0" i="0" u="none" strike="noStrike" cap="none" baseline="0" dirty="0" smtClean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, </a:t>
            </a:r>
            <a:r>
              <a:rPr lang="en-US" sz="2000" b="0" i="0" u="none" strike="noStrike" cap="none" baseline="0" dirty="0" err="1" smtClean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района</a:t>
            </a:r>
            <a:r>
              <a:rPr lang="en-US" sz="2000" b="0" i="0" u="none" strike="noStrike" cap="none" baseline="0" dirty="0" smtClean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, </a:t>
            </a:r>
            <a:r>
              <a:rPr lang="en-US" sz="2000" b="0" i="0" u="none" strike="noStrike" cap="none" baseline="0" dirty="0" err="1" smtClean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города</a:t>
            </a:r>
            <a:r>
              <a:rPr lang="en-US" sz="2000" b="0" i="0" u="none" strike="noStrike" cap="none" baseline="0" dirty="0" smtClean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</a:t>
            </a:r>
            <a:r>
              <a:rPr lang="en-US" sz="2000" b="0" i="0" u="none" strike="noStrike" cap="none" baseline="0" dirty="0" err="1" smtClean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при</a:t>
            </a:r>
            <a:r>
              <a:rPr lang="en-US" sz="2000" b="0" i="0" u="none" strike="noStrike" cap="none" baseline="0" dirty="0" smtClean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</a:t>
            </a:r>
            <a:r>
              <a:rPr lang="en-US" sz="2000" b="0" i="0" u="none" strike="noStrike" cap="none" baseline="0" dirty="0" err="1" smtClean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выполнении</a:t>
            </a:r>
            <a:r>
              <a:rPr lang="en-US" sz="2000" b="0" i="0" u="none" strike="noStrike" cap="none" baseline="0" dirty="0" smtClean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</a:t>
            </a:r>
            <a:r>
              <a:rPr lang="en-US" sz="2000" b="0" i="0" u="none" strike="noStrike" cap="none" baseline="0" dirty="0" err="1" smtClean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ими</a:t>
            </a:r>
            <a:r>
              <a:rPr lang="en-US" sz="2000" b="0" i="0" u="none" strike="noStrike" cap="none" baseline="0" dirty="0" smtClean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</a:t>
            </a:r>
            <a:r>
              <a:rPr lang="en-US" sz="2000" b="0" i="0" u="none" strike="noStrike" cap="none" baseline="0" dirty="0" err="1" smtClean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ремонтных</a:t>
            </a:r>
            <a:r>
              <a:rPr lang="en-US" sz="2000" b="0" i="0" u="none" strike="noStrike" cap="none" baseline="0" dirty="0" smtClean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и </a:t>
            </a:r>
            <a:r>
              <a:rPr lang="en-US" sz="2000" b="0" i="0" u="none" strike="noStrike" cap="none" baseline="0" dirty="0" err="1" smtClean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профилактических</a:t>
            </a:r>
            <a:r>
              <a:rPr lang="en-US" sz="2000" b="0" i="0" u="none" strike="noStrike" cap="none" baseline="0" dirty="0" smtClean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</a:t>
            </a:r>
            <a:r>
              <a:rPr lang="en-US" sz="2000" b="0" i="0" u="none" strike="noStrike" cap="none" baseline="0" dirty="0" err="1" smtClean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работ</a:t>
            </a:r>
            <a:r>
              <a:rPr lang="en-US" sz="2000" b="0" i="0" u="none" strike="noStrike" cap="none" baseline="0" dirty="0" smtClean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;</a:t>
            </a:r>
            <a:endParaRPr lang="en-US" sz="2000" b="0" i="0" u="none" strike="noStrike" cap="none" baseline="0" dirty="0">
              <a:latin typeface="Times New Roman" panose="02020603050405020304" pitchFamily="18" charset="0"/>
              <a:ea typeface="Verdana"/>
              <a:cs typeface="Times New Roman" panose="02020603050405020304" pitchFamily="18" charset="0"/>
              <a:sym typeface="Verdana"/>
            </a:endParaRP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Тема1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500</TotalTime>
  <Words>794</Words>
  <Application>Microsoft Office PowerPoint</Application>
  <PresentationFormat>Экран (4:3)</PresentationFormat>
  <Paragraphs>132</Paragraphs>
  <Slides>22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Тема1</vt:lpstr>
      <vt:lpstr>     Мутханна Аммар  к.т.н., ассистент кафедры СС и ПД Санкт-Петербургский государственный университет телекоммуникаций им. проф. М.А.Бонч-Бруевича</vt:lpstr>
      <vt:lpstr>   План</vt:lpstr>
      <vt:lpstr>Презентация PowerPoint</vt:lpstr>
      <vt:lpstr>Архитектура самоорганизующейся сети    </vt:lpstr>
      <vt:lpstr>Структурные элементы самоорганизующихся сетей</vt:lpstr>
      <vt:lpstr>Примеры приложений самоорганизующихся сетей </vt:lpstr>
      <vt:lpstr>Трансформация бизнеса операторов связи </vt:lpstr>
      <vt:lpstr>Сеть HANET</vt:lpstr>
      <vt:lpstr>Услуги ячеистых (mesh-сетей)</vt:lpstr>
      <vt:lpstr>Беспроводные сенсорные узлы для HANET</vt:lpstr>
      <vt:lpstr>Сети для автомобильного транспорта</vt:lpstr>
      <vt:lpstr>ETSI 302 665</vt:lpstr>
      <vt:lpstr>ETSI TS 102 636-3  </vt:lpstr>
      <vt:lpstr>Сеть VANET (Vehicular Ad Hoc Network)</vt:lpstr>
      <vt:lpstr>      Рекомендация МСЭ-Т Y.2281.</vt:lpstr>
      <vt:lpstr>Приложения автомобильных сетей </vt:lpstr>
      <vt:lpstr>Архитектура сети при использовании адресации IP</vt:lpstr>
      <vt:lpstr>Беспроводные сенсорные сети</vt:lpstr>
      <vt:lpstr>Кластерная архитектура в БСС</vt:lpstr>
      <vt:lpstr>Беспроводные нательные сети</vt:lpstr>
      <vt:lpstr>       Классификация для узлов в БНСС 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Самоорганизующиеся сети</dc:title>
  <dc:creator>1</dc:creator>
  <cp:lastModifiedBy>Аммар</cp:lastModifiedBy>
  <cp:revision>44</cp:revision>
  <dcterms:created xsi:type="dcterms:W3CDTF">2017-03-19T16:05:59Z</dcterms:created>
  <dcterms:modified xsi:type="dcterms:W3CDTF">2017-04-24T02:07:49Z</dcterms:modified>
</cp:coreProperties>
</file>